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 showGuides="1">
      <p:cViewPr varScale="1">
        <p:scale>
          <a:sx n="117" d="100"/>
          <a:sy n="117" d="100"/>
        </p:scale>
        <p:origin x="184" y="408"/>
      </p:cViewPr>
      <p:guideLst>
        <p:guide orient="horz" pos="214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customXml" Target="../customXml/item3.xml"/><Relationship Id="rId57" Type="http://schemas.openxmlformats.org/officeDocument/2006/relationships/customXml" Target="../customXml/item2.xml"/><Relationship Id="rId56" Type="http://schemas.openxmlformats.org/officeDocument/2006/relationships/customXml" Target="../customXml/item1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10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1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1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13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14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15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jpe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jpe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jpe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jpe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jpeg"/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coursera.org/professional-certificates/ibm-data-science?&amp;instructors" TargetMode="External"/><Relationship Id="rId2" Type="http://schemas.openxmlformats.org/officeDocument/2006/relationships/hyperlink" Target="https://github.com/navassherif98/IBM_Data_Science_Professional_Certification/blob/master/10.Applied_Data_Science_Capstone/Week%204%20Predictive%20Analysis%20(Classification)/Machine%20Learning%20Prediction.ipynb" TargetMode="Externa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26.png"/><Relationship Id="rId22" Type="http://schemas.openxmlformats.org/officeDocument/2006/relationships/image" Target="../media/image25.png"/><Relationship Id="rId21" Type="http://schemas.openxmlformats.org/officeDocument/2006/relationships/image" Target="../media/image24.png"/><Relationship Id="rId20" Type="http://schemas.openxmlformats.org/officeDocument/2006/relationships/image" Target="../media/image23.png"/><Relationship Id="rId2" Type="http://schemas.openxmlformats.org/officeDocument/2006/relationships/slide" Target="slide8.xml"/><Relationship Id="rId19" Type="http://schemas.openxmlformats.org/officeDocument/2006/relationships/image" Target="../media/image22.png"/><Relationship Id="rId18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3" Type="http://schemas.openxmlformats.org/officeDocument/2006/relationships/image" Target="../media/image27.png"/><Relationship Id="rId2" Type="http://schemas.openxmlformats.org/officeDocument/2006/relationships/slide" Target="slide9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jpe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42999" y="4419600"/>
            <a:ext cx="5885180" cy="9436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en-IN" sz="2400" spc="7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Sagnik Ghosh</a:t>
            </a:r>
            <a:endParaRPr lang="en-IN" sz="2400" spc="70" dirty="0">
              <a:solidFill>
                <a:srgbClr val="FF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1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lang="en-IN" sz="2400" spc="1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sz="2400" spc="1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/0</a:t>
            </a:r>
            <a:r>
              <a:rPr lang="en-IN" sz="2400" spc="1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400" spc="1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/202</a:t>
            </a:r>
            <a:r>
              <a:rPr lang="en-IN" sz="2400" spc="1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4</a:t>
            </a:r>
            <a:endParaRPr lang="en-IN" sz="2400" spc="130" dirty="0">
              <a:solidFill>
                <a:srgbClr val="FF000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381125"/>
            <a:ext cx="9901555" cy="435165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sz="2200"/>
          </a:p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Create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training label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where successful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= 1 &amp;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failure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=</a:t>
            </a:r>
            <a:r>
              <a:rPr sz="2200" spc="-8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0.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</a:t>
            </a:r>
            <a:r>
              <a:rPr sz="2200" spc="-7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column</a:t>
            </a:r>
            <a:r>
              <a:rPr sz="2200" spc="-4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has</a:t>
            </a: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two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components:</a:t>
            </a:r>
            <a:r>
              <a:rPr sz="2200" spc="-7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‘Mission</a:t>
            </a:r>
            <a:r>
              <a:rPr sz="2200" spc="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Outcome’</a:t>
            </a:r>
            <a:r>
              <a:rPr sz="2200" spc="-6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‘Landing</a:t>
            </a:r>
            <a:r>
              <a:rPr sz="2200" spc="-5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Location’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New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training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label column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‘class’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value of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‘Mission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Outcome’ is </a:t>
            </a:r>
            <a:r>
              <a:rPr sz="22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True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0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otherwise.  </a:t>
            </a:r>
            <a:r>
              <a:rPr sz="22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Value </a:t>
            </a:r>
            <a:r>
              <a:rPr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Mapping: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sz="22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True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ASDS, </a:t>
            </a:r>
            <a:r>
              <a:rPr sz="22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True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RTLS,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&amp; </a:t>
            </a:r>
            <a:r>
              <a:rPr sz="22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True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Ocean –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set to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-&gt;</a:t>
            </a:r>
            <a:r>
              <a:rPr sz="2200" spc="-8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None None,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False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ASDS, None ASDS,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False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Ocean,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False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RTLS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–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set to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-&gt;</a:t>
            </a:r>
            <a:r>
              <a:rPr sz="2200" spc="-10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0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6510" marR="1900555">
              <a:lnSpc>
                <a:spcPct val="148000"/>
              </a:lnSpc>
            </a:pPr>
            <a:r>
              <a:rPr lang="en-IN" sz="2200" dirty="0">
                <a:latin typeface="Bradley Hand ITC" panose="03070402050302030203" charset="0"/>
                <a:cs typeface="Bradley Hand ITC" panose="03070402050302030203" charset="0"/>
              </a:rPr>
              <a:t>Github : </a:t>
            </a:r>
            <a:r>
              <a:rPr lang="en-IN" sz="2200" dirty="0">
                <a:latin typeface="Bradley Hand ITC" panose="03070402050302030203" charset="0"/>
                <a:cs typeface="Bradley Hand ITC" panose="03070402050302030203" charset="0"/>
                <a:hlinkClick r:id="rId2" tooltip="" action="ppaction://hlinksldjump"/>
              </a:rPr>
              <a:t>https://github.com/Sagnik010/IBMDataScience/blob/main/Data%20wrangling%20.ipynb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endParaRPr lang="en-US" sz="2200"/>
          </a:p>
          <a:p>
            <a:endParaRPr lang="en-US" sz="220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Data Wrangling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3811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Exploratory 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Analysis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performed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 variables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Flight </a:t>
            </a:r>
            <a:r>
              <a:rPr spc="-5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Number, 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Mass,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Site, 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Orbit, Class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</a:t>
            </a:r>
            <a:r>
              <a:rPr spc="-4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pc="-1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Year.</a:t>
            </a:r>
            <a:endParaRPr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Plots</a:t>
            </a:r>
            <a:r>
              <a:rPr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Used:</a:t>
            </a:r>
            <a:endParaRPr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Flight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Number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vs. 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Mass, </a:t>
            </a:r>
            <a:r>
              <a:rPr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Flight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Number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vs.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Site, 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vs.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Site, 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Orbit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vs.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Rate, </a:t>
            </a:r>
            <a:r>
              <a:rPr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Flight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Number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vs.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Orbit, 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vs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Orbit,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Success </a:t>
            </a:r>
            <a:r>
              <a:rPr spc="-6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Yearly</a:t>
            </a:r>
            <a:r>
              <a:rPr spc="7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pc="-6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Trend</a:t>
            </a:r>
            <a:endParaRPr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Scatter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plots, line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charts, and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bar plots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were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used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compare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relationships between variables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to</a:t>
            </a:r>
            <a:endParaRPr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0"/>
              </a:lnSpc>
            </a:pP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decide if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relationship 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exists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so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that they could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used in </a:t>
            </a:r>
            <a:r>
              <a:rPr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training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machine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learning</a:t>
            </a:r>
            <a:r>
              <a:rPr spc="-4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</a:t>
            </a:r>
            <a:endParaRPr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0" indent="0">
              <a:buNone/>
            </a:pPr>
            <a:r>
              <a:rPr lang="en-IN" altLang="en-US">
                <a:latin typeface="Bradley Hand ITC" panose="03070402050302030203" charset="0"/>
                <a:cs typeface="Bradley Hand ITC" panose="03070402050302030203" charset="0"/>
              </a:rPr>
              <a:t>Github : </a:t>
            </a:r>
            <a:r>
              <a:rPr lang="en-IN" altLang="en-US">
                <a:latin typeface="Bradley Hand ITC" panose="03070402050302030203" charset="0"/>
                <a:cs typeface="Bradley Hand ITC" panose="03070402050302030203" charset="0"/>
                <a:hlinkClick r:id="rId2" tooltip="" action="ppaction://hlinksldjump"/>
              </a:rPr>
              <a:t>https://github.com/Sagnik010/IBMDataScience/blob/main/EDA%20with%20Visualization.ipynb</a:t>
            </a:r>
            <a:endParaRPr lang="en-IN" altLang="en-US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Loaded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set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into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IBM DB2</a:t>
            </a:r>
            <a:r>
              <a:rPr sz="2200" spc="-1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Database.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Queried using SQL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Python</a:t>
            </a:r>
            <a:r>
              <a:rPr sz="2200" spc="-1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integration.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Queries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were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made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get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better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understanding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</a:t>
            </a:r>
            <a:r>
              <a:rPr sz="2200" spc="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dataset.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Queried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information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about launch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names, mission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outcomes, various pay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load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sizes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customers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booster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versions,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landing</a:t>
            </a:r>
            <a:r>
              <a:rPr sz="2200" spc="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outcomes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endParaRPr lang="en-US"/>
          </a:p>
          <a:p>
            <a:r>
              <a:rPr lang="en-IN" altLang="en-US">
                <a:latin typeface="Bradley Hand ITC" panose="03070402050302030203" charset="0"/>
                <a:cs typeface="Bradley Hand ITC" panose="03070402050302030203" charset="0"/>
              </a:rPr>
              <a:t>Github : </a:t>
            </a:r>
            <a:r>
              <a:rPr lang="en-IN" altLang="en-US">
                <a:latin typeface="Bradley Hand ITC" panose="03070402050302030203" charset="0"/>
                <a:cs typeface="Bradley Hand ITC" panose="03070402050302030203" charset="0"/>
                <a:hlinkClick r:id="rId2" tooltip="" action="ppaction://hlinksldjump"/>
              </a:rPr>
              <a:t>https://github.com/Sagnik010/IBMDataScience/blob/main/EDA%20with%20SQL.ipynb</a:t>
            </a:r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EDA with SQL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Folium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maps mark Launch Sites, successful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unsuccessful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landings, and a 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proximity example 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key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locations: </a:t>
            </a:r>
            <a:r>
              <a:rPr spc="-6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Railway, Highway,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Coast,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</a:t>
            </a:r>
            <a:r>
              <a:rPr spc="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pc="-6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City.</a:t>
            </a:r>
            <a:endParaRPr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allows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understand why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 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may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located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where they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are.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Also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visualizes 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relative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location.</a:t>
            </a:r>
            <a:endParaRPr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GitHub</a:t>
            </a:r>
            <a:r>
              <a:rPr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url:</a:t>
            </a:r>
            <a:endParaRPr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0" indent="0">
              <a:buNone/>
            </a:pPr>
            <a:r>
              <a:rPr lang="en-US">
                <a:latin typeface="Bradley Hand ITC" panose="03070402050302030203" charset="0"/>
                <a:cs typeface="Bradley Hand ITC" panose="03070402050302030203" charset="0"/>
                <a:hlinkClick r:id="rId2" tooltip="" action="ppaction://hlinksldjump"/>
              </a:rPr>
              <a:t>https://github.com/Sagnik010/IBMDataScience/blob/main/Interactive%20Visual%20Analytics%20with%20Folium.ipynb</a:t>
            </a:r>
            <a:endParaRPr lang="en-US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Build an Interactive Map with Folium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Dashboard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includes 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pie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chart and a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scatter</a:t>
            </a:r>
            <a:r>
              <a:rPr sz="2200" spc="-1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plot.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Pie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chart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can be selected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show distribution of successful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across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 launch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can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selected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show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individual launch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</a:t>
            </a:r>
            <a:r>
              <a:rPr sz="2200" spc="-1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rates.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Scatter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plot </a:t>
            </a: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takes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two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inputs: All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individual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mass on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slider between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0  and 10000</a:t>
            </a:r>
            <a:r>
              <a:rPr sz="2200" spc="-1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kg.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pie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chart is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used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visualize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</a:t>
            </a:r>
            <a:r>
              <a:rPr sz="2200" spc="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rate.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scatter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plot can help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see how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varies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across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sites,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mass,</a:t>
            </a:r>
            <a:r>
              <a:rPr sz="2200" spc="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50"/>
              </a:lnSpc>
            </a:pP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booster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version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category.</a:t>
            </a:r>
            <a:endParaRPr sz="2200" spc="-45" dirty="0">
              <a:solidFill>
                <a:srgbClr val="404040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  <a:p>
            <a:pPr marL="12700">
              <a:lnSpc>
                <a:spcPts val="2350"/>
              </a:lnSpc>
            </a:pPr>
            <a:r>
              <a:rPr lang="en-IN" altLang="en-US">
                <a:latin typeface="Bradley Hand ITC" panose="03070402050302030203" charset="0"/>
                <a:cs typeface="Bradley Hand ITC" panose="03070402050302030203" charset="0"/>
              </a:rPr>
              <a:t>Github url: </a:t>
            </a:r>
            <a:r>
              <a:rPr lang="en-IN" altLang="en-US">
                <a:latin typeface="Bradley Hand ITC" panose="03070402050302030203" charset="0"/>
                <a:cs typeface="Bradley Hand ITC" panose="03070402050302030203" charset="0"/>
                <a:hlinkClick r:id="rId2" tooltip="" action="ppaction://hlinksldjump"/>
              </a:rPr>
              <a:t>https://github.com/Sagnik010/IBMDataScience/blob/main/spacex_dash_app.py</a:t>
            </a:r>
            <a:endParaRPr lang="en-IN" altLang="en-US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 Dash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object 5"/>
          <p:cNvGrpSpPr/>
          <p:nvPr/>
        </p:nvGrpSpPr>
        <p:grpSpPr>
          <a:xfrm>
            <a:off x="4674870" y="2025650"/>
            <a:ext cx="1938655" cy="1728470"/>
            <a:chOff x="3822191" y="1933955"/>
            <a:chExt cx="1938655" cy="1728470"/>
          </a:xfrm>
        </p:grpSpPr>
        <p:sp>
          <p:nvSpPr>
            <p:cNvPr id="80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81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82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grpSp>
        <p:nvGrpSpPr>
          <p:cNvPr id="7" name="object 11"/>
          <p:cNvGrpSpPr/>
          <p:nvPr/>
        </p:nvGrpSpPr>
        <p:grpSpPr>
          <a:xfrm>
            <a:off x="4757420" y="3408680"/>
            <a:ext cx="1938655" cy="1729740"/>
            <a:chOff x="3822191" y="3375659"/>
            <a:chExt cx="1938655" cy="1729739"/>
          </a:xfrm>
        </p:grpSpPr>
        <p:sp>
          <p:nvSpPr>
            <p:cNvPr id="8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8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9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grpSp>
        <p:nvGrpSpPr>
          <p:cNvPr id="45" name="object 18"/>
          <p:cNvGrpSpPr/>
          <p:nvPr/>
        </p:nvGrpSpPr>
        <p:grpSpPr>
          <a:xfrm>
            <a:off x="4757420" y="4852035"/>
            <a:ext cx="2950845" cy="1169035"/>
            <a:chOff x="3822191" y="4818888"/>
            <a:chExt cx="2950845" cy="1169035"/>
          </a:xfrm>
        </p:grpSpPr>
        <p:sp>
          <p:nvSpPr>
            <p:cNvPr id="46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47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54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grpSp>
        <p:nvGrpSpPr>
          <p:cNvPr id="57" name="object 24"/>
          <p:cNvGrpSpPr/>
          <p:nvPr/>
        </p:nvGrpSpPr>
        <p:grpSpPr>
          <a:xfrm>
            <a:off x="7316470" y="3705860"/>
            <a:ext cx="1938655" cy="2315210"/>
            <a:chOff x="6380988" y="3672840"/>
            <a:chExt cx="1938655" cy="2315210"/>
          </a:xfrm>
        </p:grpSpPr>
        <p:sp>
          <p:nvSpPr>
            <p:cNvPr id="58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59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60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grpSp>
        <p:nvGrpSpPr>
          <p:cNvPr id="63" name="object 30"/>
          <p:cNvGrpSpPr/>
          <p:nvPr/>
        </p:nvGrpSpPr>
        <p:grpSpPr>
          <a:xfrm>
            <a:off x="7316470" y="2262505"/>
            <a:ext cx="1938655" cy="2316480"/>
            <a:chOff x="6380988" y="2229611"/>
            <a:chExt cx="1938655" cy="2316480"/>
          </a:xfrm>
        </p:grpSpPr>
        <p:sp>
          <p:nvSpPr>
            <p:cNvPr id="64" name="object 31"/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65" name="object 32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66" name="object 33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grpSp>
        <p:nvGrpSpPr>
          <p:cNvPr id="83" name="object 38"/>
          <p:cNvGrpSpPr/>
          <p:nvPr/>
        </p:nvGrpSpPr>
        <p:grpSpPr>
          <a:xfrm>
            <a:off x="7367270" y="2025650"/>
            <a:ext cx="2950845" cy="1169035"/>
            <a:chOff x="6380988" y="1933955"/>
            <a:chExt cx="2950845" cy="1169035"/>
          </a:xfrm>
        </p:grpSpPr>
        <p:sp>
          <p:nvSpPr>
            <p:cNvPr id="84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85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86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grpSp>
        <p:nvGrpSpPr>
          <p:cNvPr id="87" name="object 44"/>
          <p:cNvGrpSpPr/>
          <p:nvPr/>
        </p:nvGrpSpPr>
        <p:grpSpPr>
          <a:xfrm>
            <a:off x="9768840" y="2192655"/>
            <a:ext cx="1938655" cy="1728470"/>
            <a:chOff x="8938259" y="1933955"/>
            <a:chExt cx="1938655" cy="1728470"/>
          </a:xfrm>
        </p:grpSpPr>
        <p:sp>
          <p:nvSpPr>
            <p:cNvPr id="88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89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90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363093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>
                <a:latin typeface="Bradley Hand ITC" panose="03070402050302030203" charset="0"/>
                <a:cs typeface="Bradley Hand ITC" panose="03070402050302030203" charset="0"/>
              </a:rPr>
              <a:t>Giithub url: </a:t>
            </a:r>
            <a:endParaRPr lang="en-IN" altLang="en-US">
              <a:latin typeface="Bradley Hand ITC" panose="03070402050302030203" charset="0"/>
              <a:cs typeface="Bradley Hand ITC" panose="03070402050302030203" charset="0"/>
            </a:endParaRPr>
          </a:p>
          <a:p>
            <a:pPr marL="0" indent="0">
              <a:buNone/>
            </a:pPr>
            <a:r>
              <a:rPr lang="en-IN" altLang="en-US">
                <a:latin typeface="Bradley Hand ITC" panose="03070402050302030203" charset="0"/>
                <a:cs typeface="Bradley Hand ITC" panose="03070402050302030203" charset="0"/>
                <a:hlinkClick r:id="rId2" tooltip="" action="ppaction://hlinksldjump"/>
              </a:rPr>
              <a:t>https://github.com/Sagnik010/IBMDataScience/blob/main/Machine%20Learning%20Prediction.ipynb</a:t>
            </a:r>
            <a:endParaRPr lang="en-IN" altLang="en-US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object 9"/>
          <p:cNvSpPr txBox="1"/>
          <p:nvPr/>
        </p:nvSpPr>
        <p:spPr>
          <a:xfrm>
            <a:off x="4793615" y="2118995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Split </a:t>
            </a: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label</a:t>
            </a:r>
            <a:r>
              <a:rPr sz="1700" spc="-19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column</a:t>
            </a:r>
            <a:endParaRPr sz="1700" spc="-5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6" name="object 10"/>
          <p:cNvSpPr txBox="1"/>
          <p:nvPr/>
        </p:nvSpPr>
        <p:spPr>
          <a:xfrm>
            <a:off x="4796790" y="2634615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‘Class’ </a:t>
            </a:r>
            <a:r>
              <a:rPr sz="17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from</a:t>
            </a:r>
            <a:r>
              <a:rPr sz="1700" spc="-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dataset</a:t>
            </a:r>
            <a:endParaRPr sz="1700" spc="-15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0" name="object 15"/>
          <p:cNvSpPr txBox="1"/>
          <p:nvPr/>
        </p:nvSpPr>
        <p:spPr>
          <a:xfrm>
            <a:off x="4848860" y="3542665"/>
            <a:ext cx="1757045" cy="274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Fit </a:t>
            </a: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and</a:t>
            </a:r>
            <a:r>
              <a:rPr sz="1700" spc="-17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spc="-4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Transform</a:t>
            </a:r>
            <a:endParaRPr sz="1700" spc="-45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1" name="object 16"/>
          <p:cNvSpPr txBox="1"/>
          <p:nvPr/>
        </p:nvSpPr>
        <p:spPr>
          <a:xfrm>
            <a:off x="4848860" y="3816985"/>
            <a:ext cx="1470660" cy="27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Features</a:t>
            </a:r>
            <a:r>
              <a:rPr sz="1700" spc="-1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using</a:t>
            </a:r>
            <a:endParaRPr sz="170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4" name="object 17"/>
          <p:cNvSpPr txBox="1"/>
          <p:nvPr/>
        </p:nvSpPr>
        <p:spPr>
          <a:xfrm>
            <a:off x="4848860" y="4149090"/>
            <a:ext cx="1641475" cy="27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Standard</a:t>
            </a:r>
            <a:r>
              <a:rPr sz="1700" spc="-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Scaler</a:t>
            </a:r>
            <a:endParaRPr sz="1700" spc="-5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5" name="object 22"/>
          <p:cNvSpPr txBox="1"/>
          <p:nvPr/>
        </p:nvSpPr>
        <p:spPr>
          <a:xfrm>
            <a:off x="5039360" y="5137785"/>
            <a:ext cx="1480185" cy="274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Train_test_split</a:t>
            </a:r>
            <a:endParaRPr sz="1700" spc="-3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6" name="object 23"/>
          <p:cNvSpPr txBox="1"/>
          <p:nvPr/>
        </p:nvSpPr>
        <p:spPr>
          <a:xfrm>
            <a:off x="5519420" y="5374640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d</a:t>
            </a:r>
            <a:r>
              <a:rPr sz="17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a</a:t>
            </a:r>
            <a:r>
              <a:rPr sz="1700" spc="-4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t</a:t>
            </a: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a</a:t>
            </a:r>
            <a:endParaRPr sz="170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61" name="object 28"/>
          <p:cNvSpPr txBox="1"/>
          <p:nvPr/>
        </p:nvSpPr>
        <p:spPr>
          <a:xfrm>
            <a:off x="7538720" y="5019675"/>
            <a:ext cx="1352550" cy="27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GridSearchCV</a:t>
            </a:r>
            <a:endParaRPr sz="1700" spc="-1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62" name="object 29"/>
          <p:cNvSpPr txBox="1"/>
          <p:nvPr/>
        </p:nvSpPr>
        <p:spPr>
          <a:xfrm>
            <a:off x="7421245" y="5293360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(cv=10) to find  optimal</a:t>
            </a:r>
            <a:r>
              <a:rPr sz="1700" spc="-15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parameters</a:t>
            </a:r>
            <a:endParaRPr sz="1700" spc="-2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67" name="object 34"/>
          <p:cNvSpPr txBox="1"/>
          <p:nvPr/>
        </p:nvSpPr>
        <p:spPr>
          <a:xfrm>
            <a:off x="7411085" y="3469005"/>
            <a:ext cx="1593850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Use</a:t>
            </a:r>
            <a:r>
              <a:rPr sz="1400" spc="-1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GridSearchCV</a:t>
            </a:r>
            <a:endParaRPr sz="1400" spc="-1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68" name="object 35"/>
          <p:cNvSpPr txBox="1"/>
          <p:nvPr/>
        </p:nvSpPr>
        <p:spPr>
          <a:xfrm>
            <a:off x="7421245" y="3689350"/>
            <a:ext cx="148399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on LogReg,</a:t>
            </a:r>
            <a:r>
              <a:rPr sz="1400" spc="-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4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SVM,</a:t>
            </a:r>
            <a:endParaRPr sz="1400" spc="-5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69" name="object 36"/>
          <p:cNvSpPr txBox="1"/>
          <p:nvPr/>
        </p:nvSpPr>
        <p:spPr>
          <a:xfrm>
            <a:off x="7411085" y="3921125"/>
            <a:ext cx="1602740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Decision </a:t>
            </a:r>
            <a:r>
              <a:rPr sz="1400" spc="-4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Tree,</a:t>
            </a:r>
            <a:r>
              <a:rPr sz="1400" spc="-2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4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and</a:t>
            </a:r>
            <a:endParaRPr sz="140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0" name="object 37"/>
          <p:cNvSpPr txBox="1"/>
          <p:nvPr/>
        </p:nvSpPr>
        <p:spPr>
          <a:xfrm>
            <a:off x="7549515" y="4149090"/>
            <a:ext cx="1100455" cy="27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KNN</a:t>
            </a:r>
            <a:r>
              <a:rPr sz="1700" spc="-14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4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models</a:t>
            </a:r>
            <a:endParaRPr sz="140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1" name="object 42"/>
          <p:cNvSpPr txBox="1"/>
          <p:nvPr/>
        </p:nvSpPr>
        <p:spPr>
          <a:xfrm>
            <a:off x="7549515" y="225298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Score </a:t>
            </a: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models</a:t>
            </a:r>
            <a:r>
              <a:rPr sz="1700" spc="-18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on</a:t>
            </a:r>
            <a:endParaRPr sz="170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2" name="object 43"/>
          <p:cNvSpPr txBox="1"/>
          <p:nvPr/>
        </p:nvSpPr>
        <p:spPr>
          <a:xfrm>
            <a:off x="7741285" y="2489200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split </a:t>
            </a:r>
            <a:r>
              <a:rPr sz="17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test</a:t>
            </a:r>
            <a:r>
              <a:rPr sz="1700" spc="-19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set</a:t>
            </a:r>
            <a:endParaRPr sz="1700" spc="-5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3" name="object 48"/>
          <p:cNvSpPr txBox="1"/>
          <p:nvPr/>
        </p:nvSpPr>
        <p:spPr>
          <a:xfrm>
            <a:off x="10076180" y="225298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Confusion</a:t>
            </a:r>
            <a:r>
              <a:rPr sz="1700" spc="-17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Matrix</a:t>
            </a:r>
            <a:endParaRPr sz="1700" spc="-5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4" name="object 49"/>
          <p:cNvSpPr txBox="1"/>
          <p:nvPr/>
        </p:nvSpPr>
        <p:spPr>
          <a:xfrm>
            <a:off x="9935845" y="2774315"/>
            <a:ext cx="1764030" cy="274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for </a:t>
            </a: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all</a:t>
            </a:r>
            <a:r>
              <a:rPr sz="1700" spc="-16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models</a:t>
            </a:r>
            <a:endParaRPr sz="170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75" name="object 50"/>
          <p:cNvGrpSpPr/>
          <p:nvPr/>
        </p:nvGrpSpPr>
        <p:grpSpPr>
          <a:xfrm>
            <a:off x="9768840" y="3611245"/>
            <a:ext cx="1938655" cy="1170305"/>
            <a:chOff x="8938259" y="3375659"/>
            <a:chExt cx="1938655" cy="1170305"/>
          </a:xfrm>
        </p:grpSpPr>
        <p:sp>
          <p:nvSpPr>
            <p:cNvPr id="76" name="object 51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77" name="object 52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78" name="object 53"/>
          <p:cNvSpPr txBox="1"/>
          <p:nvPr/>
        </p:nvSpPr>
        <p:spPr>
          <a:xfrm>
            <a:off x="9990455" y="3689350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Barplot </a:t>
            </a:r>
            <a:r>
              <a:rPr sz="17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to</a:t>
            </a:r>
            <a:r>
              <a:rPr sz="1700" spc="-15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compare  </a:t>
            </a:r>
            <a:r>
              <a:rPr sz="17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scores </a:t>
            </a: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of</a:t>
            </a:r>
            <a:r>
              <a:rPr sz="1700" spc="-15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7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</a:rPr>
              <a:t>models</a:t>
            </a:r>
            <a:endParaRPr sz="170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1403100" y="4403852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Results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70" y="1381125"/>
            <a:ext cx="6901180" cy="38823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16280" y="5380990"/>
            <a:ext cx="10741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is </a:t>
            </a:r>
            <a:r>
              <a:rPr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preview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Plotly dashboard.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following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sides will show </a:t>
            </a:r>
            <a:r>
              <a:rPr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results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EDA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 </a:t>
            </a:r>
            <a:r>
              <a:rPr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visualization, EDA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</a:t>
            </a:r>
            <a:r>
              <a:rPr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SQL, </a:t>
            </a:r>
            <a:r>
              <a:rPr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Interactive </a:t>
            </a:r>
            <a:r>
              <a:rPr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Map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</a:t>
            </a:r>
            <a:r>
              <a:rPr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Folium, </a:t>
            </a:r>
            <a:r>
              <a:rPr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finally </a:t>
            </a:r>
            <a:r>
              <a:rPr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results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our </a:t>
            </a:r>
            <a:r>
              <a:rPr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 </a:t>
            </a:r>
            <a:r>
              <a:rPr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about 83%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pc="-4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accuracy.</a:t>
            </a:r>
            <a:endParaRPr lang="en-US" spc="-45" dirty="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4839335"/>
            <a:ext cx="10420985" cy="11995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Graphic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suggests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increase </a:t>
            </a:r>
            <a:r>
              <a:rPr sz="220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z="2200" spc="-4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over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time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(indicated </a:t>
            </a:r>
            <a:r>
              <a:rPr sz="220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Flight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Number). 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Likely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big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breakthrough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around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flight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20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which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significantly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increased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rate. 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CCAFS appears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 the main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as it has the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most</a:t>
            </a:r>
            <a:r>
              <a:rPr sz="2200" spc="-9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volume.</a:t>
            </a:r>
            <a:endParaRPr sz="2200" dirty="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Flight Number </a:t>
            </a:r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vs. Launch Site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70255" y="4009390"/>
            <a:ext cx="87452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Green indicates successful </a:t>
            </a:r>
            <a:r>
              <a:rPr sz="24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launch; </a:t>
            </a:r>
            <a:r>
              <a:rPr sz="24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Purple </a:t>
            </a:r>
            <a:r>
              <a:rPr sz="24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indicates unsuccessful</a:t>
            </a:r>
            <a:r>
              <a:rPr sz="2400" spc="18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4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launch.</a:t>
            </a:r>
            <a:endParaRPr lang="en-US" sz="2400" spc="-10" dirty="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623" y="1632204"/>
            <a:ext cx="12100560" cy="2377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334645" y="4378960"/>
            <a:ext cx="10727690" cy="20485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Green indicates successful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launch;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Purple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indicates unsuccessful</a:t>
            </a:r>
            <a:r>
              <a:rPr sz="2200" spc="18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launch.</a:t>
            </a:r>
            <a:endParaRPr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appears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fall mostly between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0-6000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kg. 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Different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also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seem to use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different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mass.</a:t>
            </a:r>
            <a:endParaRPr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Payload vs. Launch Site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b="1" spc="-30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Executive </a:t>
            </a:r>
            <a:r>
              <a:rPr sz="2200" b="1" spc="-15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Summary</a:t>
            </a:r>
            <a:r>
              <a:rPr sz="2200" b="1" spc="-10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b="1" spc="-15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(3)</a:t>
            </a:r>
            <a:endParaRPr sz="2200" b="1">
              <a:solidFill>
                <a:schemeClr val="accent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b="1" spc="-25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Introduction</a:t>
            </a:r>
            <a:r>
              <a:rPr sz="2200" b="1" spc="-40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b="1" spc="-10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(4)</a:t>
            </a:r>
            <a:endParaRPr sz="2200" b="1">
              <a:solidFill>
                <a:schemeClr val="accent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Methodology</a:t>
            </a:r>
            <a:r>
              <a:rPr sz="2200" b="1" spc="-60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b="1" spc="-15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(6)</a:t>
            </a:r>
            <a:endParaRPr sz="2200" b="1">
              <a:solidFill>
                <a:schemeClr val="accent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b="1" spc="-25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Results</a:t>
            </a:r>
            <a:r>
              <a:rPr sz="2200" b="1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b="1" spc="-15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(16)</a:t>
            </a:r>
            <a:endParaRPr sz="2200" b="1">
              <a:solidFill>
                <a:schemeClr val="accent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Conclusion</a:t>
            </a:r>
            <a:r>
              <a:rPr sz="2200" b="1" spc="-80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b="1" spc="-15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(46)</a:t>
            </a:r>
            <a:endParaRPr sz="2200" b="1">
              <a:solidFill>
                <a:schemeClr val="accent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Appendix</a:t>
            </a:r>
            <a:r>
              <a:rPr sz="2200" b="1" spc="-90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b="1" spc="-15" dirty="0">
                <a:solidFill>
                  <a:schemeClr val="accent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(47)</a:t>
            </a:r>
            <a:endParaRPr lang="en-US" sz="2200" b="1" spc="-15" dirty="0">
              <a:solidFill>
                <a:schemeClr val="accent1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Outline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</a:pP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ES-L1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(1),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GEO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(1), HEO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(1)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have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100%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z="2200" spc="-4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(sample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sizes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parenthesis) 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SSO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(5)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has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100%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</a:t>
            </a:r>
            <a:r>
              <a:rPr sz="2200" spc="4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4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</a:t>
            </a:r>
            <a:endParaRPr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VLEO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(14)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has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decent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z="2200" spc="-4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</a:t>
            </a:r>
            <a:r>
              <a:rPr sz="2200" spc="15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attempts</a:t>
            </a:r>
            <a:endParaRPr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SO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(1)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has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0% success</a:t>
            </a:r>
            <a:r>
              <a:rPr sz="2200" spc="8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4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</a:t>
            </a:r>
            <a:endParaRPr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200" spc="-4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GTO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(27)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has the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around 50%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z="2200" spc="-4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but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largest</a:t>
            </a:r>
            <a:r>
              <a:rPr sz="2200" spc="2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sample</a:t>
            </a:r>
            <a:endParaRPr lang="en-US" sz="2200" spc="-5" dirty="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Success Rate vs. Orbit Type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28181" y="1672082"/>
            <a:ext cx="5430011" cy="3514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480060" y="4081780"/>
            <a:ext cx="10805795" cy="19437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Green indicates successful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launch;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Purple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indicates unsuccessful</a:t>
            </a:r>
            <a:r>
              <a:rPr sz="2200" spc="18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launch.</a:t>
            </a:r>
            <a:endParaRPr lang="en-US" sz="220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pPr marL="12700" marR="3951605">
              <a:lnSpc>
                <a:spcPct val="121000"/>
              </a:lnSpc>
              <a:spcBef>
                <a:spcPts val="100"/>
              </a:spcBef>
            </a:pP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Orbit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preferences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changed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over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Flight </a:t>
            </a:r>
            <a:r>
              <a:rPr sz="2200" spc="-5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Number. 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seems to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correlate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this</a:t>
            </a:r>
            <a:r>
              <a:rPr sz="2200" spc="1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preference.</a:t>
            </a:r>
            <a:endParaRPr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SpaceX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started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LEO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orbits which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saw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moderate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LEO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returned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VLEO </a:t>
            </a:r>
            <a:r>
              <a:rPr sz="220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recent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launches 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SpaceX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appears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perform better </a:t>
            </a:r>
            <a:r>
              <a:rPr sz="220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lower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orbits or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Sun-synchronous</a:t>
            </a:r>
            <a:r>
              <a:rPr sz="2200" spc="27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orbits</a:t>
            </a:r>
            <a:endParaRPr lang="en-US" sz="2200" spc="-5" dirty="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Flight Number vs. Orbit Type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4230370"/>
            <a:ext cx="10465435" cy="2197100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Green indicates successful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launch;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Purple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indicates unsuccessful</a:t>
            </a:r>
            <a:r>
              <a:rPr sz="2200" spc="18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launch.</a:t>
            </a:r>
            <a:endParaRPr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seems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correlate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</a:t>
            </a:r>
            <a:r>
              <a:rPr sz="2200" spc="4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orbit</a:t>
            </a:r>
            <a:endParaRPr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LEO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SSO seem to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have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relatively low payload</a:t>
            </a:r>
            <a:r>
              <a:rPr sz="2200" spc="13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</a:t>
            </a:r>
            <a:endParaRPr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other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most successful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orbit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VLEO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only has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values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the higher end of the</a:t>
            </a:r>
            <a:r>
              <a:rPr sz="2200" spc="8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range</a:t>
            </a:r>
            <a:endParaRPr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Payload vs. Orbit Type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255" y="5463540"/>
            <a:ext cx="11153775" cy="9639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generally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increases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over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time since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2013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a </a:t>
            </a:r>
            <a:r>
              <a:rPr sz="2200"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slight </a:t>
            </a:r>
            <a:r>
              <a:rPr sz="2200"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dip </a:t>
            </a:r>
            <a:r>
              <a:rPr sz="220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</a:t>
            </a:r>
            <a:r>
              <a:rPr sz="2200" spc="5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2018</a:t>
            </a:r>
            <a:endParaRPr sz="220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z="220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recent years </a:t>
            </a:r>
            <a:r>
              <a:rPr sz="2200"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at </a:t>
            </a:r>
            <a:r>
              <a:rPr sz="2200"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around</a:t>
            </a:r>
            <a:r>
              <a:rPr sz="2200" spc="9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80%</a:t>
            </a:r>
            <a:endParaRPr lang="en-US" sz="2200" spc="-25" dirty="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64765" y="1484630"/>
            <a:ext cx="5635625" cy="3532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794385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Query unique launch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names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from</a:t>
            </a:r>
            <a:r>
              <a:rPr sz="2200" spc="-8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database.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CCAFS SLC-40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CCAFSSLC-40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likely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represent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lang="en-IN" sz="2200" spc="-114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same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0"/>
              </a:lnSpc>
            </a:pP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entry</a:t>
            </a:r>
            <a:r>
              <a:rPr sz="2200" spc="-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errors.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2114550">
              <a:lnSpc>
                <a:spcPct val="142000"/>
              </a:lnSpc>
              <a:spcBef>
                <a:spcPts val="11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CCAFS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LC-40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was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previous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name. 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Likely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only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3 unique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launch_site values:  CCAFS SLC-40, KSC LC-39A,</a:t>
            </a:r>
            <a:r>
              <a:rPr sz="2200" spc="-3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VAFB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SLC-4E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All Launch Site Names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8238109" y="2010155"/>
            <a:ext cx="3220212" cy="2763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145270" y="1852930"/>
            <a:ext cx="2305685" cy="34309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object 5"/>
          <p:cNvSpPr/>
          <p:nvPr/>
        </p:nvSpPr>
        <p:spPr>
          <a:xfrm>
            <a:off x="873252" y="1853183"/>
            <a:ext cx="8272272" cy="3331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265035" y="1825625"/>
            <a:ext cx="325056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sums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total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kg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where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NASA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was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 </a:t>
            </a:r>
            <a:r>
              <a:rPr sz="2200" spc="-6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customer.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CRS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stands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for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Commercial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Resupply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Services which</a:t>
            </a:r>
            <a:r>
              <a:rPr sz="2200" spc="-9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indicates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that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these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were sent to 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International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Station 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(ISS).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Total Payload Mass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object 5"/>
          <p:cNvSpPr/>
          <p:nvPr/>
        </p:nvSpPr>
        <p:spPr>
          <a:xfrm>
            <a:off x="1274063" y="2263139"/>
            <a:ext cx="5687568" cy="2554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635240" y="1825625"/>
            <a:ext cx="288036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72085">
              <a:lnSpc>
                <a:spcPct val="92000"/>
              </a:lnSpc>
              <a:spcBef>
                <a:spcPts val="30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calculates</a:t>
            </a:r>
            <a:r>
              <a:rPr sz="2200" spc="-204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 </a:t>
            </a: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average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 or 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launches which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used 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booster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version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F9</a:t>
            </a:r>
            <a:r>
              <a:rPr sz="2200" spc="-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v1.1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5080">
              <a:lnSpc>
                <a:spcPct val="92000"/>
              </a:lnSpc>
              <a:spcBef>
                <a:spcPts val="1400"/>
              </a:spcBef>
            </a:pP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Average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 of 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F9 1.1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is on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low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end</a:t>
            </a:r>
            <a:r>
              <a:rPr sz="2200" spc="-2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 our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</a:t>
            </a:r>
            <a:r>
              <a:rPr sz="2200" spc="-114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range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59475" y="1571625"/>
            <a:ext cx="5326380" cy="61842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135255">
              <a:lnSpc>
                <a:spcPct val="92000"/>
              </a:lnSpc>
              <a:spcBef>
                <a:spcPts val="30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returns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first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ground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pad</a:t>
            </a:r>
            <a:r>
              <a:rPr sz="2200" spc="-14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 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date.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200" spc="-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First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ground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pad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</a:t>
            </a:r>
            <a:r>
              <a:rPr sz="2200" spc="-7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wasn’t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0"/>
              </a:lnSpc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until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end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</a:t>
            </a:r>
            <a:r>
              <a:rPr sz="2200" spc="-10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2015.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in</a:t>
            </a:r>
            <a:r>
              <a:rPr sz="2200" spc="-7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general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5"/>
              </a:lnSpc>
            </a:pP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appear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starting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2014.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object 5"/>
          <p:cNvSpPr/>
          <p:nvPr/>
        </p:nvSpPr>
        <p:spPr>
          <a:xfrm>
            <a:off x="178942" y="1571371"/>
            <a:ext cx="5780532" cy="2860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714740" y="1825625"/>
            <a:ext cx="2542540" cy="4351655"/>
          </a:xfrm>
          <a:prstGeom prst="rect">
            <a:avLst/>
          </a:prstGeom>
        </p:spPr>
        <p:txBody>
          <a:bodyPr lIns="91440" tIns="45720" rIns="91440" bIns="45720" anchor="t">
            <a:normAutofit lnSpcReduction="20000"/>
          </a:bodyPr>
          <a:lstStyle/>
          <a:p>
            <a:pPr marL="12700" marR="5080">
              <a:lnSpc>
                <a:spcPct val="92000"/>
              </a:lnSpc>
              <a:spcBef>
                <a:spcPts val="30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returns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four  booster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versions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that had  successful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drone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ship</a:t>
            </a:r>
            <a:r>
              <a:rPr sz="2200" spc="-1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 and 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mass between 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4000 and 6000</a:t>
            </a:r>
            <a:r>
              <a:rPr sz="2200" spc="-16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noninclusively.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object 5"/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768350" y="1796415"/>
            <a:ext cx="10518140" cy="42164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 indent="-228600">
              <a:lnSpc>
                <a:spcPct val="90000"/>
              </a:lnSpc>
              <a:spcBef>
                <a:spcPts val="3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Collected </a:t>
            </a:r>
            <a:r>
              <a:rPr sz="2200" spc="-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from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public SpaceX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API and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SpaceX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Wikipedia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page.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Created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labels 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column </a:t>
            </a:r>
            <a:r>
              <a:rPr sz="2200" spc="-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‘class’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which classifies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landings.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Explored </a:t>
            </a:r>
            <a:r>
              <a:rPr sz="2200" spc="-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using </a:t>
            </a:r>
            <a:r>
              <a:rPr sz="2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SQL, 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visualization,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folium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maps,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dashboards.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Gathered </a:t>
            </a:r>
            <a:r>
              <a:rPr sz="2200" spc="-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relevant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columns </a:t>
            </a:r>
            <a:r>
              <a:rPr sz="2200" spc="-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used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as  </a:t>
            </a:r>
            <a:r>
              <a:rPr sz="2200" spc="-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features.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Changed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categorical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variables </a:t>
            </a:r>
            <a:r>
              <a:rPr sz="2200" spc="-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binary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using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one hot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encoding. 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Standardized </a:t>
            </a:r>
            <a:r>
              <a:rPr sz="2200" spc="-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used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GridSearchCV </a:t>
            </a:r>
            <a:r>
              <a:rPr sz="2200" spc="-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find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best </a:t>
            </a:r>
            <a:r>
              <a:rPr sz="2200" spc="-4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parameters </a:t>
            </a:r>
            <a:r>
              <a:rPr sz="2200" spc="-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for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machine learning  models.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Visualize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accuracy score </a:t>
            </a:r>
            <a:r>
              <a:rPr sz="2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</a:t>
            </a:r>
            <a:r>
              <a:rPr sz="2200" spc="-4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models.</a:t>
            </a:r>
            <a:endParaRPr sz="22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 panose="020B0604020202020204"/>
              <a:buChar char="•"/>
            </a:pPr>
            <a:endParaRPr sz="22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41300" marR="5080" indent="-228600">
              <a:lnSpc>
                <a:spcPct val="91000"/>
              </a:lnSpc>
              <a:spcBef>
                <a:spcPts val="164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Four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machine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learning models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were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produced: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Logistic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Regression,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Support </a:t>
            </a:r>
            <a:r>
              <a:rPr sz="2200" spc="-5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Vector 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Machine,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Decision </a:t>
            </a:r>
            <a:r>
              <a:rPr sz="2200" spc="-8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Tree </a:t>
            </a:r>
            <a:r>
              <a:rPr sz="2200" spc="-4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Classifier,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K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Nearest Neighbors.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produced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similar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results 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accuracy </a:t>
            </a:r>
            <a:r>
              <a:rPr sz="2200" spc="-4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 </a:t>
            </a:r>
            <a:r>
              <a:rPr sz="2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about 83.33%. All models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over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predicted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landings.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More  </a:t>
            </a:r>
            <a:r>
              <a:rPr sz="2200" spc="-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is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needed </a:t>
            </a:r>
            <a:r>
              <a:rPr sz="2200" spc="-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for </a:t>
            </a:r>
            <a:r>
              <a:rPr sz="2200" spc="-4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better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determination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</a:t>
            </a:r>
            <a:r>
              <a:rPr sz="2200" spc="204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accuracy.</a:t>
            </a:r>
            <a:endParaRPr lang="en-US" sz="2200" spc="-5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Executive Summary</a:t>
            </a:r>
            <a:endParaRPr lang="en-US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827645" y="1825625"/>
            <a:ext cx="3458845" cy="77076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returns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count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</a:t>
            </a:r>
            <a:r>
              <a:rPr sz="2200" spc="-1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each</a:t>
            </a:r>
            <a:r>
              <a:rPr lang="en-IN"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mission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SpaceX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appears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achieve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its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mission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nearly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99%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</a:t>
            </a:r>
            <a:r>
              <a:rPr sz="2200" spc="-1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time.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means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that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most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the</a:t>
            </a:r>
            <a:r>
              <a:rPr sz="2200" spc="-8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</a:t>
            </a:r>
            <a:r>
              <a:rPr lang="en-IN"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failures are</a:t>
            </a:r>
            <a:r>
              <a:rPr sz="2200" spc="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intended.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Interestingly,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  unclear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status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unfortunately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failed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</a:t>
            </a: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flight.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object 5"/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649720" y="1825625"/>
            <a:ext cx="386588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returns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booster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versions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that  carried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highest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 of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15600  kg.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These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booster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versions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are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similar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 all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are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F9 B5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B10xx.x</a:t>
            </a:r>
            <a:r>
              <a:rPr sz="2200" spc="-1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variety.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likely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indicates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correlates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booster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version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that is</a:t>
            </a:r>
            <a:r>
              <a:rPr sz="2200" spc="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91450" y="1825625"/>
            <a:ext cx="2724150" cy="43516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returns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Month,</a:t>
            </a:r>
            <a:r>
              <a:rPr sz="2200" spc="-14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 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Outcome, Booster </a:t>
            </a: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Version,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(kg),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2015  launches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where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stage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failed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  on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drone</a:t>
            </a:r>
            <a:r>
              <a:rPr sz="2200" spc="-8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ship.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There were two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such</a:t>
            </a:r>
            <a:r>
              <a:rPr sz="2200" spc="-5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occurrences.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2015 Launch Records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object 5"/>
          <p:cNvSpPr/>
          <p:nvPr/>
        </p:nvSpPr>
        <p:spPr>
          <a:xfrm>
            <a:off x="135636" y="2630423"/>
            <a:ext cx="7306056" cy="2077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dirty="0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117205" y="1825625"/>
            <a:ext cx="3340735" cy="435165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080">
              <a:lnSpc>
                <a:spcPct val="92000"/>
              </a:lnSpc>
              <a:spcBef>
                <a:spcPts val="30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returns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list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successful</a:t>
            </a:r>
            <a:r>
              <a:rPr sz="2200" spc="-1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 and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between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2010-06-04 and 2017-03-20 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inclusively.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464185">
              <a:lnSpc>
                <a:spcPct val="92000"/>
              </a:lnSpc>
              <a:spcBef>
                <a:spcPts val="1395"/>
              </a:spcBef>
            </a:pP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There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are two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types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successful</a:t>
            </a:r>
            <a:r>
              <a:rPr sz="2200" spc="-9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 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outcomes: drone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ship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ground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pad 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There were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8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in</a:t>
            </a:r>
            <a:r>
              <a:rPr sz="2200" spc="-1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total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during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time</a:t>
            </a:r>
            <a:r>
              <a:rPr sz="2200" spc="-8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period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object 5"/>
          <p:cNvSpPr/>
          <p:nvPr/>
        </p:nvSpPr>
        <p:spPr>
          <a:xfrm>
            <a:off x="478790" y="2307590"/>
            <a:ext cx="7679690" cy="3324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69620" y="5344795"/>
            <a:ext cx="9745980" cy="832485"/>
          </a:xfrm>
          <a:prstGeom prst="rect">
            <a:avLst/>
          </a:prstGeom>
        </p:spPr>
        <p:txBody>
          <a:bodyPr lIns="91440" tIns="45720" rIns="91440" bIns="45720" anchor="t">
            <a:normAutofit fontScale="70000"/>
          </a:bodyPr>
          <a:lstStyle/>
          <a:p>
            <a:pPr marL="0" indent="0">
              <a:buNone/>
            </a:pP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left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map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shows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 launch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 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relative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map.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right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map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shows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two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Florida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since they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are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very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close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each </a:t>
            </a:r>
            <a:r>
              <a:rPr spc="-6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other.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 launch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 are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near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</a:t>
            </a:r>
            <a:r>
              <a:rPr spc="1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ocean.</a:t>
            </a:r>
            <a:endParaRPr>
              <a:latin typeface="Bradley Hand ITC" panose="03070402050302030203" charset="0"/>
              <a:cs typeface="Bradley Hand ITC" panose="03070402050302030203" charset="0"/>
            </a:endParaRPr>
          </a:p>
          <a:p>
            <a:pPr marL="0" indent="0">
              <a:buNone/>
            </a:pPr>
            <a:endParaRPr lang="en-US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alt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Launch Site Locations</a:t>
            </a:r>
            <a:endParaRPr lang="en-IN" alt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4963" y="1620900"/>
            <a:ext cx="10279380" cy="361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005840" y="5182870"/>
            <a:ext cx="9745345" cy="1412875"/>
          </a:xfrm>
          <a:prstGeom prst="rect">
            <a:avLst/>
          </a:prstGeom>
        </p:spPr>
        <p:txBody>
          <a:bodyPr lIns="91440" tIns="45720" rIns="91440" bIns="45720" anchor="t">
            <a:normAutofit fontScale="70000"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Clusters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Folium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map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can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clicked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display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each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(green icon)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</a:t>
            </a:r>
            <a:r>
              <a:rPr spc="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failed</a:t>
            </a:r>
            <a:endParaRPr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5"/>
              </a:lnSpc>
            </a:pP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 </a:t>
            </a:r>
            <a:r>
              <a:rPr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(red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icon).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this </a:t>
            </a:r>
            <a:r>
              <a:rPr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example </a:t>
            </a:r>
            <a:r>
              <a:rPr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VAFB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SLC-4E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shows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4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landings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6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failed</a:t>
            </a:r>
            <a:r>
              <a:rPr spc="-6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landings.</a:t>
            </a:r>
            <a:endParaRPr>
              <a:latin typeface="Bradley Hand ITC" panose="03070402050302030203" charset="0"/>
              <a:cs typeface="Bradley Hand ITC" panose="03070402050302030203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>
              <a:solidFill>
                <a:schemeClr val="accent3">
                  <a:lumMod val="25000"/>
                </a:schemeClr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alt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Color-Coded Launch Markers</a:t>
            </a:r>
            <a:endParaRPr lang="en-IN" alt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90139" y="1561337"/>
            <a:ext cx="5620512" cy="351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890" y="5051425"/>
            <a:ext cx="10514965" cy="16116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Using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KSC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LC-39A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as an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example,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 are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close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railways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for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large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part and supply 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transportation.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 are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close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highways </a:t>
            </a:r>
            <a:r>
              <a:rPr sz="22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for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human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supply transport. Launch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 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are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also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close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coasts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relatively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far from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cities so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that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failures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can land in the sea </a:t>
            </a: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avoid </a:t>
            </a: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rockets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falling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 densely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populated</a:t>
            </a:r>
            <a:r>
              <a:rPr sz="22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areas.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2" name="object 5"/>
          <p:cNvGrpSpPr/>
          <p:nvPr/>
        </p:nvGrpSpPr>
        <p:grpSpPr>
          <a:xfrm>
            <a:off x="2802635" y="3552444"/>
            <a:ext cx="7505700" cy="1562100"/>
            <a:chOff x="2802635" y="3552444"/>
            <a:chExt cx="7505700" cy="1562100"/>
          </a:xfrm>
        </p:grpSpPr>
        <p:sp>
          <p:nvSpPr>
            <p:cNvPr id="6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470400"/>
            <a:ext cx="10716895" cy="19570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is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distribution of successful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across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 launch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sites.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CCAFS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LC-40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old name of  CCAFS SLC-40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CCAFS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KSC </a:t>
            </a:r>
            <a:r>
              <a:rPr sz="2200" spc="-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have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same amount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landings, but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majority of the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where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performed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before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name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change. </a:t>
            </a:r>
            <a:r>
              <a:rPr sz="2200"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VAFB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smallest share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successful 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landings.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may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 due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smaller sample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increase in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difficulty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launching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west</a:t>
            </a:r>
            <a:r>
              <a:rPr sz="2200" spc="-6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coast.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sz="4300" spc="-385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4300" spc="-395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Launches Across </a:t>
            </a:r>
            <a:r>
              <a:rPr sz="4300" spc="-370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</a:t>
            </a:r>
            <a:r>
              <a:rPr sz="4300" spc="-420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4300" spc="-380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Sites	</a:t>
            </a:r>
            <a:endParaRPr lang="en-US" sz="2600" spc="-380" dirty="0">
              <a:solidFill>
                <a:srgbClr val="0B49CB"/>
              </a:solidFill>
              <a:uFill>
                <a:solidFill>
                  <a:srgbClr val="7D7D7D"/>
                </a:solidFill>
              </a:u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5591" y="1687068"/>
            <a:ext cx="2570988" cy="2581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" name="object 5"/>
          <p:cNvSpPr/>
          <p:nvPr/>
        </p:nvSpPr>
        <p:spPr>
          <a:xfrm>
            <a:off x="7970519" y="2189988"/>
            <a:ext cx="1085087" cy="665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Introduction</a:t>
            </a:r>
            <a:endParaRPr lang="en-US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499745" y="1400175"/>
            <a:ext cx="6431915" cy="4881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99995">
              <a:lnSpc>
                <a:spcPct val="100000"/>
              </a:lnSpc>
              <a:spcBef>
                <a:spcPts val="1270"/>
              </a:spcBef>
            </a:pPr>
            <a:r>
              <a:rPr sz="9600" u="heavy" spc="-20" dirty="0">
                <a:solidFill>
                  <a:schemeClr val="tx1"/>
                </a:solidFill>
                <a:uFill>
                  <a:solidFill>
                    <a:srgbClr val="BB562C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Background:</a:t>
            </a:r>
            <a:endParaRPr sz="96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sz="96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Commercial </a:t>
            </a:r>
            <a:r>
              <a:rPr sz="96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 </a:t>
            </a:r>
            <a:r>
              <a:rPr sz="96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Age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is</a:t>
            </a:r>
            <a:r>
              <a:rPr sz="9600" spc="5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96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Here</a:t>
            </a:r>
            <a:endParaRPr sz="96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sz="96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X </a:t>
            </a:r>
            <a:r>
              <a:rPr sz="96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has </a:t>
            </a:r>
            <a:r>
              <a:rPr sz="96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best pricing </a:t>
            </a:r>
            <a:r>
              <a:rPr sz="96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($62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million </a:t>
            </a:r>
            <a:r>
              <a:rPr sz="96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vs.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$165 million</a:t>
            </a:r>
            <a:r>
              <a:rPr sz="9600" spc="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USD)</a:t>
            </a:r>
            <a:endParaRPr sz="96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sz="96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Largely </a:t>
            </a:r>
            <a:r>
              <a:rPr sz="96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due </a:t>
            </a:r>
            <a:r>
              <a:rPr sz="9600" spc="-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ability </a:t>
            </a:r>
            <a:r>
              <a:rPr sz="9600" spc="-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recover </a:t>
            </a:r>
            <a:r>
              <a:rPr sz="96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part </a:t>
            </a:r>
            <a:r>
              <a:rPr sz="96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9600" spc="-4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rocket </a:t>
            </a:r>
            <a:r>
              <a:rPr sz="96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(Stage</a:t>
            </a:r>
            <a:r>
              <a:rPr sz="9600" spc="1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1)</a:t>
            </a:r>
            <a:endParaRPr sz="96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sz="96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Y </a:t>
            </a:r>
            <a:r>
              <a:rPr sz="96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wants </a:t>
            </a:r>
            <a:r>
              <a:rPr sz="9600" spc="-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96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compete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</a:t>
            </a:r>
            <a:r>
              <a:rPr sz="96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</a:t>
            </a:r>
            <a:r>
              <a:rPr sz="9600" spc="6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X</a:t>
            </a:r>
            <a:endParaRPr sz="96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 panose="020B0604020202020204"/>
              <a:buChar char="•"/>
            </a:pPr>
            <a:endParaRPr sz="96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BB562C"/>
              </a:buClr>
              <a:buFont typeface="Arial" panose="020B0604020202020204"/>
              <a:buChar char="•"/>
            </a:pPr>
            <a:endParaRPr sz="96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44780" algn="ctr">
              <a:lnSpc>
                <a:spcPct val="100000"/>
              </a:lnSpc>
            </a:pPr>
            <a:r>
              <a:rPr sz="9600" u="heavy" spc="-20" dirty="0">
                <a:solidFill>
                  <a:schemeClr val="tx1"/>
                </a:solidFill>
                <a:uFill>
                  <a:solidFill>
                    <a:srgbClr val="BB562C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Problem:</a:t>
            </a:r>
            <a:endParaRPr sz="96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96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Y </a:t>
            </a:r>
            <a:r>
              <a:rPr sz="96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tasks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 </a:t>
            </a:r>
            <a:r>
              <a:rPr sz="9600" spc="-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96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train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machine learning model </a:t>
            </a:r>
            <a:r>
              <a:rPr sz="9600" spc="-6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 </a:t>
            </a:r>
            <a:r>
              <a:rPr sz="96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predict successful </a:t>
            </a:r>
            <a:r>
              <a:rPr sz="96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Stage </a:t>
            </a:r>
            <a:r>
              <a:rPr sz="96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</a:t>
            </a:r>
            <a:r>
              <a:rPr sz="9600" spc="4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96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recovery</a:t>
            </a:r>
            <a:endParaRPr lang="en-US" sz="9600" spc="-25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5200" y="1534160"/>
            <a:ext cx="4043045" cy="4044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 txBox="1"/>
          <p:nvPr/>
        </p:nvSpPr>
        <p:spPr>
          <a:xfrm>
            <a:off x="8259445" y="5713095"/>
            <a:ext cx="254254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Bradley Hand ITC" panose="03070402050302030203" charset="0"/>
                <a:cs typeface="Bradley Hand ITC" panose="03070402050302030203" charset="0"/>
              </a:rPr>
              <a:t>SpaceX </a:t>
            </a:r>
            <a:r>
              <a:rPr sz="1400" spc="-20" dirty="0">
                <a:latin typeface="Bradley Hand ITC" panose="03070402050302030203" charset="0"/>
                <a:cs typeface="Bradley Hand ITC" panose="03070402050302030203" charset="0"/>
              </a:rPr>
              <a:t>Falcon </a:t>
            </a:r>
            <a:r>
              <a:rPr sz="1400" dirty="0">
                <a:latin typeface="Bradley Hand ITC" panose="03070402050302030203" charset="0"/>
                <a:cs typeface="Bradley Hand ITC" panose="03070402050302030203" charset="0"/>
              </a:rPr>
              <a:t>9 </a:t>
            </a:r>
            <a:r>
              <a:rPr sz="1400" spc="-25" dirty="0">
                <a:latin typeface="Bradley Hand ITC" panose="03070402050302030203" charset="0"/>
                <a:cs typeface="Bradley Hand ITC" panose="03070402050302030203" charset="0"/>
              </a:rPr>
              <a:t>Rocket </a:t>
            </a:r>
            <a:r>
              <a:rPr sz="1400" dirty="0">
                <a:latin typeface="Bradley Hand ITC" panose="03070402050302030203" charset="0"/>
                <a:cs typeface="Bradley Hand ITC" panose="03070402050302030203" charset="0"/>
              </a:rPr>
              <a:t>– </a:t>
            </a:r>
            <a:r>
              <a:rPr sz="1400" spc="-5" dirty="0">
                <a:latin typeface="Bradley Hand ITC" panose="03070402050302030203" charset="0"/>
                <a:cs typeface="Bradley Hand ITC" panose="03070402050302030203" charset="0"/>
              </a:rPr>
              <a:t>The</a:t>
            </a:r>
            <a:r>
              <a:rPr sz="1400" spc="-185" dirty="0"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400" spc="-45" dirty="0">
                <a:latin typeface="Bradley Hand ITC" panose="03070402050302030203" charset="0"/>
                <a:cs typeface="Bradley Hand ITC" panose="03070402050302030203" charset="0"/>
              </a:rPr>
              <a:t>Verge</a:t>
            </a:r>
            <a:endParaRPr sz="1400"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06145" y="5305425"/>
            <a:ext cx="10551795" cy="11220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KSC LC-39A has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highest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pc="-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10 </a:t>
            </a:r>
            <a:r>
              <a:rPr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and 3 </a:t>
            </a:r>
            <a:r>
              <a:rPr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failed</a:t>
            </a:r>
            <a:r>
              <a:rPr spc="-10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landings.</a:t>
            </a:r>
            <a:endParaRPr>
              <a:latin typeface="Bradley Hand ITC" panose="03070402050302030203" charset="0"/>
              <a:cs typeface="Bradley Hand ITC" panose="03070402050302030203" charset="0"/>
            </a:endParaRPr>
          </a:p>
          <a:p>
            <a:pPr marL="0" indent="0">
              <a:buNone/>
            </a:pPr>
            <a:endParaRPr lang="en-US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sz="4300" spc="-285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Highest </a:t>
            </a:r>
            <a:r>
              <a:rPr sz="4300" spc="-520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z="4300" spc="-395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Rate </a:t>
            </a:r>
            <a:r>
              <a:rPr sz="4300" spc="-370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</a:t>
            </a:r>
            <a:r>
              <a:rPr sz="4300" spc="-400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4300" spc="-325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	</a:t>
            </a:r>
            <a:endParaRPr lang="en-US" sz="2600" spc="-325" dirty="0">
              <a:solidFill>
                <a:srgbClr val="0B49CB"/>
              </a:solidFill>
              <a:uFill>
                <a:solidFill>
                  <a:srgbClr val="7D7D7D"/>
                </a:solidFill>
              </a:u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" name="object 5"/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4855845"/>
            <a:ext cx="10414635" cy="184848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2000"/>
              </a:lnSpc>
              <a:spcBef>
                <a:spcPts val="300"/>
              </a:spcBef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Plotly dashboard has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range </a:t>
            </a:r>
            <a:r>
              <a:rPr sz="2200" spc="-6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selector. </a:t>
            </a:r>
            <a:r>
              <a:rPr sz="2200" spc="-6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However,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is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set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from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0-10000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instead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max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15600.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Class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indicates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 </a:t>
            </a:r>
            <a:r>
              <a:rPr sz="22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for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 and 0 </a:t>
            </a:r>
            <a:r>
              <a:rPr sz="22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for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failure.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Scatter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plot also  accounts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for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booster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version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category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color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number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launches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point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size.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particular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range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0-6000,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interestingly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there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are two failed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payloads of </a:t>
            </a:r>
            <a:r>
              <a:rPr sz="2200" spc="-4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zero</a:t>
            </a:r>
            <a:r>
              <a:rPr sz="22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kg.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R="5080">
              <a:lnSpc>
                <a:spcPts val="4910"/>
              </a:lnSpc>
              <a:spcBef>
                <a:spcPts val="970"/>
              </a:spcBef>
              <a:tabLst>
                <a:tab pos="10140315" algn="l"/>
              </a:tabLst>
            </a:pPr>
            <a:r>
              <a:rPr sz="14400" spc="-385" dirty="0"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 </a:t>
            </a:r>
            <a:r>
              <a:rPr sz="14400" spc="-390" dirty="0"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Mass </a:t>
            </a:r>
            <a:r>
              <a:rPr sz="14400" spc="-365" dirty="0">
                <a:latin typeface="Bradley Hand ITC" panose="03070402050302030203" charset="0"/>
                <a:cs typeface="Bradley Hand ITC" panose="03070402050302030203" charset="0"/>
                <a:sym typeface="+mn-ea"/>
              </a:rPr>
              <a:t>vs. </a:t>
            </a:r>
            <a:r>
              <a:rPr sz="14400" spc="-520" dirty="0"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 </a:t>
            </a:r>
            <a:r>
              <a:rPr sz="14400" spc="-365" dirty="0">
                <a:latin typeface="Bradley Hand ITC" panose="03070402050302030203" charset="0"/>
                <a:cs typeface="Bradley Hand ITC" panose="03070402050302030203" charset="0"/>
                <a:sym typeface="+mn-ea"/>
              </a:rPr>
              <a:t>vs. </a:t>
            </a:r>
            <a:r>
              <a:rPr sz="14400" spc="-270" dirty="0"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Booster  </a:t>
            </a:r>
            <a:r>
              <a:rPr sz="14400" spc="-330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Version</a:t>
            </a:r>
            <a:r>
              <a:rPr sz="14400" spc="-409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14400" spc="-330" dirty="0">
                <a:uFill>
                  <a:solidFill>
                    <a:srgbClr val="7D7D7D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Category	</a:t>
            </a:r>
            <a:endParaRPr lang="en-US" sz="14400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571500" y="4823460"/>
            <a:ext cx="10886440" cy="20345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2700" marR="2860040">
              <a:lnSpc>
                <a:spcPct val="121000"/>
              </a:lnSpc>
              <a:spcBef>
                <a:spcPts val="100"/>
              </a:spcBef>
            </a:pPr>
            <a:r>
              <a:rPr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 models had</a:t>
            </a:r>
            <a:r>
              <a:rPr lang="en-IN"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v</a:t>
            </a:r>
            <a:r>
              <a:rPr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irtually the </a:t>
            </a:r>
            <a:r>
              <a:rPr sz="19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same </a:t>
            </a:r>
            <a:r>
              <a:rPr sz="19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accuracy </a:t>
            </a:r>
            <a:r>
              <a:rPr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 the </a:t>
            </a:r>
            <a:r>
              <a:rPr sz="19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test set </a:t>
            </a:r>
            <a:r>
              <a:rPr sz="19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at </a:t>
            </a:r>
            <a:r>
              <a:rPr sz="19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83.33% </a:t>
            </a:r>
            <a:r>
              <a:rPr sz="1900" spc="-4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accuracy.  </a:t>
            </a:r>
            <a:r>
              <a:rPr sz="19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It </a:t>
            </a:r>
            <a:r>
              <a:rPr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should be </a:t>
            </a:r>
            <a:r>
              <a:rPr sz="19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noted </a:t>
            </a:r>
            <a:r>
              <a:rPr sz="19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that </a:t>
            </a:r>
            <a:r>
              <a:rPr sz="19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test size </a:t>
            </a:r>
            <a:r>
              <a:rPr sz="19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is </a:t>
            </a:r>
            <a:r>
              <a:rPr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small </a:t>
            </a:r>
            <a:r>
              <a:rPr sz="19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at </a:t>
            </a:r>
            <a:r>
              <a:rPr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only </a:t>
            </a:r>
            <a:r>
              <a:rPr sz="19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sample </a:t>
            </a:r>
            <a:r>
              <a:rPr sz="19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size </a:t>
            </a:r>
            <a:r>
              <a:rPr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</a:t>
            </a:r>
            <a:r>
              <a:rPr sz="1900" spc="-204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19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18.</a:t>
            </a:r>
            <a:endParaRPr sz="19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</a:t>
            </a:r>
            <a:r>
              <a:rPr sz="19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can cause large variance </a:t>
            </a:r>
            <a:r>
              <a:rPr sz="19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 </a:t>
            </a:r>
            <a:r>
              <a:rPr sz="19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accuracy results, </a:t>
            </a:r>
            <a:r>
              <a:rPr sz="19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such </a:t>
            </a:r>
            <a:r>
              <a:rPr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as those in </a:t>
            </a:r>
            <a:r>
              <a:rPr sz="19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Decision </a:t>
            </a:r>
            <a:r>
              <a:rPr sz="1900" spc="-6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Tree </a:t>
            </a:r>
            <a:r>
              <a:rPr sz="19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Classifier </a:t>
            </a:r>
            <a:r>
              <a:rPr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 in </a:t>
            </a:r>
            <a:r>
              <a:rPr sz="19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repeated</a:t>
            </a:r>
            <a:r>
              <a:rPr sz="1900" spc="6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19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runs.</a:t>
            </a:r>
            <a:endParaRPr sz="19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900" spc="-5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We </a:t>
            </a:r>
            <a:r>
              <a:rPr sz="19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likely </a:t>
            </a:r>
            <a:r>
              <a:rPr sz="19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need </a:t>
            </a:r>
            <a:r>
              <a:rPr sz="19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more data </a:t>
            </a:r>
            <a:r>
              <a:rPr sz="19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19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determine </a:t>
            </a:r>
            <a:r>
              <a:rPr sz="19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19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best</a:t>
            </a:r>
            <a:r>
              <a:rPr sz="1900" spc="114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19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model.</a:t>
            </a:r>
            <a:endParaRPr sz="19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90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Classification Accuracy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34970" y="1415923"/>
            <a:ext cx="5076444" cy="3337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14772" y="6188768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255" y="4626610"/>
            <a:ext cx="10069195" cy="1964055"/>
          </a:xfrm>
          <a:prstGeom prst="rect">
            <a:avLst/>
          </a:prstGeom>
        </p:spPr>
        <p:txBody>
          <a:bodyPr>
            <a:normAutofit fontScale="80000"/>
          </a:bodyPr>
          <a:lstStyle/>
          <a:p>
            <a:pPr marL="12700" marR="158750">
              <a:lnSpc>
                <a:spcPct val="113000"/>
              </a:lnSpc>
              <a:spcBef>
                <a:spcPts val="100"/>
              </a:spcBef>
            </a:pP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Since </a:t>
            </a:r>
            <a:r>
              <a:rPr sz="2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models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performed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same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for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test set,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confusion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matrix is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same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across </a:t>
            </a:r>
            <a:r>
              <a:rPr sz="2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models.  The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models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predicted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12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when the true label</a:t>
            </a:r>
            <a:r>
              <a:rPr sz="2200" spc="27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was successful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landing.</a:t>
            </a:r>
            <a:endParaRPr sz="22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models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predicted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3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unsuccessful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when the true label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was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unsuccessful</a:t>
            </a:r>
            <a:r>
              <a:rPr sz="2200" spc="14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landing.</a:t>
            </a:r>
            <a:endParaRPr sz="22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models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predicted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3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when the true label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was unsuccessful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(false positives). 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Our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models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over predict successful</a:t>
            </a:r>
            <a:r>
              <a:rPr sz="2200" spc="1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landings.</a:t>
            </a:r>
            <a:endParaRPr lang="en-US" sz="2200" spc="-1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Confusion Matrix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4525" y="1515745"/>
            <a:ext cx="4342130" cy="3110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Text Box 2"/>
          <p:cNvSpPr txBox="1"/>
          <p:nvPr/>
        </p:nvSpPr>
        <p:spPr>
          <a:xfrm>
            <a:off x="7783195" y="2018030"/>
            <a:ext cx="4191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Correct predictions are 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 </a:t>
            </a:r>
            <a:r>
              <a:rPr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pc="-1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diagonal </a:t>
            </a:r>
            <a:r>
              <a:rPr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from </a:t>
            </a:r>
            <a:r>
              <a:rPr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top 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left </a:t>
            </a:r>
            <a:r>
              <a:rPr spc="-1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pc="-2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bottom</a:t>
            </a:r>
            <a:r>
              <a:rPr spc="-80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pc="-5" dirty="0">
                <a:solidFill>
                  <a:srgbClr val="0948CB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right.</a:t>
            </a:r>
            <a:endParaRPr lang="en-US" spc="-5" dirty="0">
              <a:solidFill>
                <a:srgbClr val="0948CB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875155"/>
            <a:ext cx="10459085" cy="4351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Our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task: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develop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machine learning model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for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 Y who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wants to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bid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against</a:t>
            </a:r>
            <a:r>
              <a:rPr sz="2200" spc="-7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SpaceX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goal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 is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predict when 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Stage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will successfully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save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~$100 million</a:t>
            </a:r>
            <a:r>
              <a:rPr sz="2200" spc="-1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USD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95580" indent="-183515">
              <a:lnSpc>
                <a:spcPct val="100000"/>
              </a:lnSpc>
              <a:spcBef>
                <a:spcPts val="41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Used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from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public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SpaceX API and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web scraping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SpaceX Wikipedia</a:t>
            </a:r>
            <a:r>
              <a:rPr sz="2200" spc="-19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page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Created data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labels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stored data into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DB2 SQL</a:t>
            </a:r>
            <a:r>
              <a:rPr sz="22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database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Created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dashboard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for</a:t>
            </a:r>
            <a:r>
              <a:rPr sz="2200" spc="-1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visualization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200" spc="-5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We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created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machine learning model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with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accuracy of</a:t>
            </a:r>
            <a:r>
              <a:rPr sz="2200" spc="-10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83%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Allon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Mask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can use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this model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predict with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relatively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high accuracy whether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 launch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will </a:t>
            </a:r>
            <a:r>
              <a:rPr sz="2200" spc="-3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have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Stage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1 landing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before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determine whether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launch 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should be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made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</a:t>
            </a:r>
            <a:r>
              <a:rPr sz="2200" spc="-10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not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If possible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more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should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collected </a:t>
            </a:r>
            <a:r>
              <a:rPr sz="22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better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determine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2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best </a:t>
            </a:r>
            <a:r>
              <a:rPr sz="22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machine learning model  and </a:t>
            </a:r>
            <a:r>
              <a:rPr sz="22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improve</a:t>
            </a:r>
            <a:r>
              <a:rPr sz="22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accuracy</a:t>
            </a:r>
            <a:endParaRPr sz="2200"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Conclusions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GitHub </a:t>
            </a:r>
            <a:r>
              <a:rPr sz="22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repository</a:t>
            </a:r>
            <a:r>
              <a:rPr sz="22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url: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200" u="heavy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  <a:hlinkClick r:id="rId2"/>
              </a:rPr>
              <a:t>https://github.com/Sagnik010/IBMDataScience</a:t>
            </a:r>
            <a:endParaRPr lang="en-IN" sz="2200" u="heavy" spc="-10" dirty="0">
              <a:solidFill>
                <a:srgbClr val="800080"/>
              </a:solidFill>
              <a:uFill>
                <a:solidFill>
                  <a:srgbClr val="800080"/>
                </a:solidFill>
              </a:uFill>
              <a:latin typeface="Bradley Hand ITC" panose="03070402050302030203" charset="0"/>
              <a:cs typeface="Bradley Hand ITC" panose="03070402050302030203" charset="0"/>
              <a:hlinkClick r:id="rId2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endParaRPr lang="en-IN" sz="2200" u="heavy" spc="-10" dirty="0">
              <a:solidFill>
                <a:srgbClr val="800080"/>
              </a:solidFill>
              <a:uFill>
                <a:solidFill>
                  <a:srgbClr val="800080"/>
                </a:solidFill>
              </a:uFill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Instructor</a:t>
            </a:r>
            <a:r>
              <a:rPr lang="en-IN" sz="22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</a:t>
            </a:r>
            <a:r>
              <a:rPr sz="22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: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algn="l"/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Instructors: </a:t>
            </a:r>
            <a:r>
              <a:rPr lang="en-IN" sz="2200" b="1" dirty="0" err="1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Rav</a:t>
            </a:r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 Ahuja, Alex </a:t>
            </a:r>
            <a:r>
              <a:rPr lang="en-IN" sz="2200" b="1" dirty="0" err="1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Aklson</a:t>
            </a:r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, </a:t>
            </a:r>
            <a:r>
              <a:rPr lang="en-IN" sz="2200" b="1" dirty="0" err="1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Aije</a:t>
            </a:r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lang="en-IN" sz="2200" b="1" dirty="0" err="1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Egwaikhide</a:t>
            </a:r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, Svetlana Levitan, Romeo </a:t>
            </a:r>
            <a:r>
              <a:rPr lang="en-IN" sz="2200" b="1" dirty="0" err="1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Kienzler</a:t>
            </a:r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, </a:t>
            </a:r>
            <a:r>
              <a:rPr lang="en-IN" sz="2200" b="1" dirty="0" err="1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Polong</a:t>
            </a:r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 Lin, Joseph </a:t>
            </a:r>
            <a:r>
              <a:rPr lang="en-IN" sz="2200" b="1" dirty="0" err="1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Santarcangelo</a:t>
            </a:r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, Azim </a:t>
            </a:r>
            <a:r>
              <a:rPr lang="en-IN" sz="2200" b="1" dirty="0" err="1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Hirjani</a:t>
            </a:r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, </a:t>
            </a:r>
            <a:r>
              <a:rPr lang="en-IN" sz="2200" b="1" dirty="0" err="1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Hima</a:t>
            </a:r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 Vasudevan, </a:t>
            </a:r>
            <a:r>
              <a:rPr lang="en-IN" sz="2200" b="1" dirty="0" err="1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Saishruthi</a:t>
            </a:r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 Swaminathan, Saeed </a:t>
            </a:r>
            <a:r>
              <a:rPr lang="en-IN" sz="2200" b="1" dirty="0" err="1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Aghabozorgi</a:t>
            </a:r>
            <a:r>
              <a:rPr lang="en-IN" sz="2200" b="1" dirty="0">
                <a:solidFill>
                  <a:srgbClr val="24292F"/>
                </a:solidFill>
                <a:effectLst/>
                <a:latin typeface="Bradley Hand ITC" panose="03070402050302030203" charset="0"/>
                <a:cs typeface="Bradley Hand ITC" panose="03070402050302030203" charset="0"/>
                <a:sym typeface="+mn-ea"/>
              </a:rPr>
              <a:t>, Yan Luo</a:t>
            </a:r>
            <a:endParaRPr lang="en-IN" sz="2200" b="1" i="0" dirty="0">
              <a:solidFill>
                <a:srgbClr val="24292F"/>
              </a:solidFill>
              <a:effectLst/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</a:pP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Special </a:t>
            </a:r>
            <a:r>
              <a:rPr sz="22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Thanks </a:t>
            </a:r>
            <a:r>
              <a:rPr sz="22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to </a:t>
            </a:r>
            <a:r>
              <a:rPr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All </a:t>
            </a:r>
            <a:r>
              <a:rPr sz="22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Instructors:</a:t>
            </a:r>
            <a:endParaRPr sz="2200" dirty="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  <a:hlinkClick r:id="rId3"/>
              </a:rPr>
              <a:t>https://www.coursera.org/professional-certificates/ibm-data-science?#instructors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Appendix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9235">
              <a:lnSpc>
                <a:spcPct val="100000"/>
              </a:lnSpc>
              <a:spcBef>
                <a:spcPts val="485"/>
              </a:spcBef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2200" spc="-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collection</a:t>
            </a:r>
            <a:r>
              <a:rPr sz="2200" spc="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methodology:</a:t>
            </a:r>
            <a:endParaRPr sz="22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 panose="020B0604020202020204"/>
              <a:buChar char="•"/>
              <a:tabLst>
                <a:tab pos="697865" algn="l"/>
                <a:tab pos="699135" algn="l"/>
              </a:tabLst>
            </a:pP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Combined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from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SpaceX public </a:t>
            </a:r>
            <a:r>
              <a:rPr sz="2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API and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SpaceX Wikipedia</a:t>
            </a:r>
            <a:r>
              <a:rPr sz="2200" spc="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page</a:t>
            </a:r>
            <a:endParaRPr sz="22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Perform </a:t>
            </a:r>
            <a:r>
              <a:rPr sz="2200" spc="-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</a:t>
            </a:r>
            <a:r>
              <a:rPr sz="2200" spc="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wrangling</a:t>
            </a:r>
            <a:endParaRPr sz="22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 panose="020B0604020202020204"/>
              <a:buChar char="•"/>
              <a:tabLst>
                <a:tab pos="697865" algn="l"/>
                <a:tab pos="699135" algn="l"/>
              </a:tabLst>
            </a:pP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Classifying true landings </a:t>
            </a:r>
            <a:r>
              <a:rPr sz="2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as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successful </a:t>
            </a:r>
            <a:r>
              <a:rPr sz="2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</a:t>
            </a:r>
            <a:r>
              <a:rPr sz="2200" spc="-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unsuccessful</a:t>
            </a:r>
            <a:r>
              <a:rPr sz="2200" spc="-5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otherwise</a:t>
            </a:r>
            <a:endParaRPr sz="22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Perform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exploratory </a:t>
            </a:r>
            <a:r>
              <a:rPr sz="2200" spc="-3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analysis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(EDA)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using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visualization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</a:t>
            </a:r>
            <a:r>
              <a:rPr sz="2200" spc="15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SQL</a:t>
            </a:r>
            <a:endParaRPr sz="22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Perform </a:t>
            </a:r>
            <a:r>
              <a:rPr sz="2200" spc="-3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interactive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visual analytics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using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Folium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and Plotly</a:t>
            </a:r>
            <a:r>
              <a:rPr sz="2200" spc="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Dash</a:t>
            </a:r>
            <a:endParaRPr sz="22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Perform </a:t>
            </a:r>
            <a:r>
              <a:rPr sz="2200" spc="-2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predictive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analysis </a:t>
            </a:r>
            <a:r>
              <a:rPr sz="2200" spc="-1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using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classification</a:t>
            </a:r>
            <a:r>
              <a:rPr sz="2200" spc="17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models</a:t>
            </a:r>
            <a:endParaRPr sz="220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 panose="020B0604020202020204"/>
              <a:buChar char="•"/>
              <a:tabLst>
                <a:tab pos="697865" algn="l"/>
                <a:tab pos="699135" algn="l"/>
              </a:tabLst>
            </a:pPr>
            <a:r>
              <a:rPr sz="2200" spc="-4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Tuned </a:t>
            </a:r>
            <a:r>
              <a:rPr sz="220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models </a:t>
            </a:r>
            <a:r>
              <a:rPr sz="2200" spc="-5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using</a:t>
            </a:r>
            <a:r>
              <a:rPr sz="2200" spc="1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GridSearchCV</a:t>
            </a:r>
            <a:endParaRPr lang="en-US" sz="2200" spc="-20" dirty="0">
              <a:solidFill>
                <a:schemeClr val="tx1"/>
              </a:solidFill>
              <a:latin typeface="Bradley Hand ITC" panose="03070402050302030203" charset="0"/>
              <a:cs typeface="Bradley Hand ITC" panose="03070402050302030203" charset="0"/>
              <a:sym typeface="+mn-ea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Methodology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sz="20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collection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process </a:t>
            </a:r>
            <a:r>
              <a:rPr sz="20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involved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combination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of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API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requests from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 X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public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API and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web  scraping </a:t>
            </a:r>
            <a:r>
              <a:rPr sz="20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from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table in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 </a:t>
            </a:r>
            <a:r>
              <a:rPr sz="2000" spc="-7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X’s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Wikipedia</a:t>
            </a:r>
            <a:r>
              <a:rPr sz="2000" spc="-1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entry.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next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slide will show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flowchart of </a:t>
            </a:r>
            <a:r>
              <a:rPr sz="20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collection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from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API and the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after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will show 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flowchart of </a:t>
            </a:r>
            <a:r>
              <a:rPr sz="20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collection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from</a:t>
            </a:r>
            <a:r>
              <a:rPr sz="2000" spc="-1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webscraping.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Space X API </a:t>
            </a:r>
            <a:r>
              <a:rPr sz="20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Data</a:t>
            </a:r>
            <a:r>
              <a:rPr sz="20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Columns: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FlightNumber,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Date, </a:t>
            </a:r>
            <a:r>
              <a:rPr sz="20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BoosterVersion,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PayloadMass,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Orbit, LaunchSite, </a:t>
            </a:r>
            <a:r>
              <a:rPr sz="20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Outcome,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Flights,</a:t>
            </a:r>
            <a:r>
              <a:rPr sz="2000" spc="5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GridFins,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Reused, Legs, </a:t>
            </a:r>
            <a:r>
              <a:rPr sz="20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LandingPad,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Block, </a:t>
            </a:r>
            <a:r>
              <a:rPr sz="2000" spc="-1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ReusedCount,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Serial, Longitude,</a:t>
            </a:r>
            <a:r>
              <a:rPr sz="2000" spc="-229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Latitude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Wikipedia </a:t>
            </a:r>
            <a:r>
              <a:rPr sz="20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Webscrape Data</a:t>
            </a:r>
            <a:r>
              <a:rPr sz="20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Columns: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sz="20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Flight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No.,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site, </a:t>
            </a:r>
            <a:r>
              <a:rPr sz="2000" spc="-2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Payload,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PayloadMass,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Orbit, </a:t>
            </a:r>
            <a:r>
              <a:rPr sz="2000" spc="-6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Customer,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outcome, </a:t>
            </a:r>
            <a:r>
              <a:rPr sz="2000" spc="-4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Version  </a:t>
            </a:r>
            <a:r>
              <a:rPr sz="2000" spc="-6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Booster,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Booster </a:t>
            </a:r>
            <a:r>
              <a:rPr sz="200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landing, </a:t>
            </a:r>
            <a:r>
              <a:rPr sz="2000" spc="-2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Date,</a:t>
            </a:r>
            <a:r>
              <a:rPr sz="2000" spc="40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Bradley Hand ITC" panose="03070402050302030203" charset="0"/>
                <a:cs typeface="Bradley Hand ITC" panose="03070402050302030203" charset="0"/>
                <a:sym typeface="+mn-ea"/>
              </a:rPr>
              <a:t>Time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Data </a:t>
            </a:r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Collection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Bradley Hand ITC" panose="03070402050302030203" charset="0"/>
                <a:cs typeface="Bradley Hand ITC" panose="03070402050302030203" charset="0"/>
              </a:rPr>
              <a:t>GitHub</a:t>
            </a: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>
                <a:latin typeface="Bradley Hand ITC" panose="03070402050302030203" charset="0"/>
                <a:cs typeface="Bradley Hand ITC" panose="03070402050302030203" charset="0"/>
                <a:hlinkClick r:id="rId2" tooltip="" action="ppaction://hlinksldjump"/>
              </a:rPr>
              <a:t>https://github.com/Sagnik010/IBMDataScience/blob/main/Data%20Collection%20Api%20.ipynb</a:t>
            </a:r>
            <a:endParaRPr lang="en-US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2" name="object 6"/>
          <p:cNvSpPr/>
          <p:nvPr/>
        </p:nvSpPr>
        <p:spPr>
          <a:xfrm>
            <a:off x="5997575" y="1953895"/>
            <a:ext cx="236855" cy="1398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>
            <a:endParaRPr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16905" y="1678305"/>
            <a:ext cx="1842770" cy="1618615"/>
            <a:chOff x="4782311" y="1478280"/>
            <a:chExt cx="1851660" cy="1607820"/>
          </a:xfrm>
        </p:grpSpPr>
        <p:sp>
          <p:nvSpPr>
            <p:cNvPr id="8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50585" y="1965960"/>
            <a:ext cx="1320800" cy="671195"/>
          </a:xfrm>
          <a:prstGeom prst="rect">
            <a:avLst/>
          </a:prstGeom>
        </p:spPr>
        <p:txBody>
          <a:bodyPr vert="horz" wrap="square" lIns="0" tIns="36195" rIns="0" bIns="0" rtlCol="0">
            <a:noAutofit/>
          </a:bodyPr>
          <a:p>
            <a:pPr marL="479425" marR="5080" indent="-466725">
              <a:lnSpc>
                <a:spcPts val="1640"/>
              </a:lnSpc>
              <a:spcBef>
                <a:spcPts val="285"/>
              </a:spcBef>
            </a:pPr>
            <a:r>
              <a:rPr spc="-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Request </a:t>
            </a:r>
            <a:r>
              <a:rPr spc="-1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(Space</a:t>
            </a:r>
            <a:r>
              <a:rPr spc="-24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X  APIs)</a:t>
            </a:r>
            <a:endParaRPr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16905" y="3007360"/>
            <a:ext cx="1842770" cy="1677035"/>
            <a:chOff x="4782311" y="2807207"/>
            <a:chExt cx="1851660" cy="1666239"/>
          </a:xfrm>
        </p:grpSpPr>
        <p:sp>
          <p:nvSpPr>
            <p:cNvPr id="14" name="object 14"/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50585" y="3086735"/>
            <a:ext cx="1326515" cy="1569085"/>
          </a:xfrm>
          <a:prstGeom prst="rect">
            <a:avLst/>
          </a:prstGeom>
        </p:spPr>
        <p:txBody>
          <a:bodyPr vert="horz" wrap="square" lIns="0" tIns="31750" rIns="0" bIns="0" rtlCol="0">
            <a:noAutofit/>
          </a:bodyPr>
          <a:p>
            <a:pPr marL="12700" marR="5080" indent="4445" algn="ctr">
              <a:lnSpc>
                <a:spcPct val="92000"/>
              </a:lnSpc>
              <a:spcBef>
                <a:spcPts val="250"/>
              </a:spcBef>
            </a:pPr>
            <a:r>
              <a:rPr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.JSON </a:t>
            </a:r>
            <a:r>
              <a:rPr spc="-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file </a:t>
            </a:r>
            <a:r>
              <a:rPr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+  </a:t>
            </a:r>
            <a:r>
              <a:rPr spc="-1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Lists(Launch</a:t>
            </a:r>
            <a:r>
              <a:rPr spc="-12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pc="-1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Site,  </a:t>
            </a:r>
            <a:r>
              <a:rPr spc="-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Booster </a:t>
            </a:r>
            <a:r>
              <a:rPr spc="-2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Version,  </a:t>
            </a:r>
            <a:r>
              <a:rPr spc="-2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Payload</a:t>
            </a:r>
            <a:r>
              <a:rPr spc="-7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pc="-1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Data)</a:t>
            </a:r>
            <a:endParaRPr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16905" y="4337685"/>
            <a:ext cx="2777490" cy="1149350"/>
            <a:chOff x="4782311" y="4137659"/>
            <a:chExt cx="2790825" cy="1141730"/>
          </a:xfrm>
        </p:grpSpPr>
        <p:sp>
          <p:nvSpPr>
            <p:cNvPr id="21" name="object 21"/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912485" y="4521200"/>
            <a:ext cx="1397635" cy="1287780"/>
          </a:xfrm>
          <a:prstGeom prst="rect">
            <a:avLst/>
          </a:prstGeom>
        </p:spPr>
        <p:txBody>
          <a:bodyPr vert="horz" wrap="square" lIns="0" tIns="35560" rIns="0" bIns="0" rtlCol="0">
            <a:noAutofit/>
          </a:bodyPr>
          <a:p>
            <a:pPr marL="12700" marR="5080" algn="ctr">
              <a:lnSpc>
                <a:spcPct val="90000"/>
              </a:lnSpc>
              <a:spcBef>
                <a:spcPts val="280"/>
              </a:spcBef>
            </a:pPr>
            <a:r>
              <a:rPr spc="-1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Json_normalize</a:t>
            </a:r>
            <a:r>
              <a:rPr spc="-17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pc="-2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to  </a:t>
            </a:r>
            <a:r>
              <a:rPr spc="-2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DataFrame data  from</a:t>
            </a:r>
            <a:r>
              <a:rPr spc="-4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JSON</a:t>
            </a:r>
            <a:endParaRPr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074660" y="3274060"/>
            <a:ext cx="1850390" cy="2219960"/>
            <a:chOff x="7139940" y="3073907"/>
            <a:chExt cx="1859280" cy="2205355"/>
          </a:xfrm>
        </p:grpSpPr>
        <p:sp>
          <p:nvSpPr>
            <p:cNvPr id="28" name="object 28"/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235315" y="4625340"/>
            <a:ext cx="1477010" cy="671195"/>
          </a:xfrm>
          <a:prstGeom prst="rect">
            <a:avLst/>
          </a:prstGeom>
        </p:spPr>
        <p:txBody>
          <a:bodyPr vert="horz" wrap="square" lIns="0" tIns="36195" rIns="0" bIns="0" rtlCol="0">
            <a:noAutofit/>
          </a:bodyPr>
          <a:p>
            <a:pPr marL="575945" marR="5080" indent="-563880">
              <a:lnSpc>
                <a:spcPts val="1640"/>
              </a:lnSpc>
              <a:spcBef>
                <a:spcPts val="285"/>
              </a:spcBef>
            </a:pPr>
            <a:r>
              <a:rPr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Dictionary</a:t>
            </a:r>
            <a:r>
              <a:rPr spc="-9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pc="-2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relevant  </a:t>
            </a:r>
            <a:r>
              <a:rPr spc="-2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data</a:t>
            </a:r>
            <a:endParaRPr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074660" y="1945005"/>
            <a:ext cx="1859915" cy="2219960"/>
            <a:chOff x="7139940" y="1744979"/>
            <a:chExt cx="1868805" cy="2205355"/>
          </a:xfrm>
        </p:grpSpPr>
        <p:sp>
          <p:nvSpPr>
            <p:cNvPr id="35" name="object 35"/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226425" y="3296285"/>
            <a:ext cx="1485900" cy="882650"/>
          </a:xfrm>
          <a:prstGeom prst="rect">
            <a:avLst/>
          </a:prstGeom>
        </p:spPr>
        <p:txBody>
          <a:bodyPr vert="horz" wrap="square" lIns="0" tIns="36195" rIns="0" bIns="0" rtlCol="0">
            <a:noAutofit/>
          </a:bodyPr>
          <a:p>
            <a:pPr marL="332740" marR="5080" indent="-320040">
              <a:lnSpc>
                <a:spcPts val="1640"/>
              </a:lnSpc>
              <a:spcBef>
                <a:spcPts val="285"/>
              </a:spcBef>
            </a:pPr>
            <a:r>
              <a:rPr spc="-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Cast </a:t>
            </a:r>
            <a:r>
              <a:rPr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dictionary</a:t>
            </a:r>
            <a:r>
              <a:rPr spc="-25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pc="-1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to </a:t>
            </a:r>
            <a:r>
              <a:rPr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a  </a:t>
            </a:r>
            <a:r>
              <a:rPr spc="-2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DataFrame</a:t>
            </a:r>
            <a:endParaRPr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074660" y="1678305"/>
            <a:ext cx="2777490" cy="1150620"/>
            <a:chOff x="7139940" y="1478280"/>
            <a:chExt cx="2790825" cy="1143000"/>
          </a:xfrm>
        </p:grpSpPr>
        <p:sp>
          <p:nvSpPr>
            <p:cNvPr id="42" name="object 42"/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47" name="object 47"/>
          <p:cNvSpPr txBox="1">
            <a:spLocks noGrp="1"/>
          </p:cNvSpPr>
          <p:nvPr/>
        </p:nvSpPr>
        <p:spPr>
          <a:xfrm>
            <a:off x="8288655" y="1861185"/>
            <a:ext cx="1367155" cy="887095"/>
          </a:xfrm>
          <a:prstGeom prst="rect">
            <a:avLst/>
          </a:prstGeom>
        </p:spPr>
        <p:txBody>
          <a:bodyPr vert="horz" wrap="square" lIns="0" tIns="35560" rIns="0" bIns="0" rtlCol="0">
            <a:noAutofit/>
          </a:bodyPr>
          <a:lstStyle>
            <a:lvl1pPr>
              <a:defRPr sz="4800" b="0" i="0">
                <a:solidFill>
                  <a:srgbClr val="404040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sz="1800" spc="-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Filter </a:t>
            </a:r>
            <a:r>
              <a:rPr sz="1800" spc="-1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data to</a:t>
            </a:r>
            <a:r>
              <a:rPr sz="1800" spc="-204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only  </a:t>
            </a:r>
            <a:r>
              <a:rPr sz="180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include </a:t>
            </a:r>
            <a:r>
              <a:rPr sz="1800" spc="-2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Falcon </a:t>
            </a:r>
            <a:r>
              <a:rPr sz="180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9  launches</a:t>
            </a:r>
            <a:endParaRPr sz="1800"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53" name="object 48"/>
          <p:cNvGrpSpPr/>
          <p:nvPr/>
        </p:nvGrpSpPr>
        <p:grpSpPr>
          <a:xfrm>
            <a:off x="10067290" y="1678305"/>
            <a:ext cx="1885950" cy="1150620"/>
            <a:chOff x="9496043" y="1478280"/>
            <a:chExt cx="1894839" cy="1143000"/>
          </a:xfrm>
        </p:grpSpPr>
        <p:sp>
          <p:nvSpPr>
            <p:cNvPr id="54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55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56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0205085" y="1678305"/>
            <a:ext cx="1531620" cy="1301115"/>
          </a:xfrm>
          <a:prstGeom prst="rect">
            <a:avLst/>
          </a:prstGeom>
        </p:spPr>
        <p:txBody>
          <a:bodyPr vert="horz" wrap="square" lIns="0" tIns="33020" rIns="0" bIns="0" rtlCol="0">
            <a:no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pc="-20" dirty="0">
                <a:solidFill>
                  <a:schemeClr val="bg1"/>
                </a:solidFill>
                <a:latin typeface="Bradley Hand ITC" panose="03070402050302030203" charset="0"/>
                <a:cs typeface="Bradley Hand ITC" panose="03070402050302030203" charset="0"/>
              </a:rPr>
              <a:t>Imputate </a:t>
            </a:r>
            <a:r>
              <a:rPr spc="-5" dirty="0">
                <a:solidFill>
                  <a:schemeClr val="bg1"/>
                </a:solidFill>
                <a:latin typeface="Bradley Hand ITC" panose="03070402050302030203" charset="0"/>
                <a:cs typeface="Bradley Hand ITC" panose="03070402050302030203" charset="0"/>
              </a:rPr>
              <a:t>missing  </a:t>
            </a:r>
            <a:r>
              <a:rPr spc="-20" dirty="0">
                <a:solidFill>
                  <a:schemeClr val="bg1"/>
                </a:solidFill>
                <a:latin typeface="Bradley Hand ITC" panose="03070402050302030203" charset="0"/>
                <a:cs typeface="Bradley Hand ITC" panose="03070402050302030203" charset="0"/>
              </a:rPr>
              <a:t>PayloadMass </a:t>
            </a:r>
            <a:r>
              <a:rPr spc="-5" dirty="0">
                <a:solidFill>
                  <a:schemeClr val="bg1"/>
                </a:solidFill>
                <a:latin typeface="Bradley Hand ITC" panose="03070402050302030203" charset="0"/>
                <a:cs typeface="Bradley Hand ITC" panose="03070402050302030203" charset="0"/>
              </a:rPr>
              <a:t>values  with</a:t>
            </a:r>
            <a:r>
              <a:rPr spc="-35" dirty="0">
                <a:solidFill>
                  <a:schemeClr val="bg1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dirty="0">
                <a:solidFill>
                  <a:schemeClr val="bg1"/>
                </a:solidFill>
                <a:latin typeface="Bradley Hand ITC" panose="03070402050302030203" charset="0"/>
                <a:cs typeface="Bradley Hand ITC" panose="03070402050302030203" charset="0"/>
              </a:rPr>
              <a:t>mean</a:t>
            </a:r>
            <a:endParaRPr dirty="0">
              <a:solidFill>
                <a:schemeClr val="bg1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Bradley Hand ITC" panose="03070402050302030203" charset="0"/>
                <a:cs typeface="Bradley Hand ITC" panose="03070402050302030203" charset="0"/>
              </a:rPr>
            </a:fld>
            <a:endParaRPr lang="en-US" smtClean="0"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Bradley Hand ITC" panose="03070402050302030203" charset="0"/>
                <a:cs typeface="Bradley Hand ITC" panose="03070402050302030203" charset="0"/>
              </a:rPr>
              <a:t>GitHub URL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Bradley Hand ITC" panose="03070402050302030203" charset="0"/>
              <a:cs typeface="Bradley Hand ITC" panose="03070402050302030203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Bradley Hand ITC" panose="03070402050302030203" charset="0"/>
                <a:cs typeface="Bradley Hand ITC" panose="03070402050302030203" charset="0"/>
                <a:hlinkClick r:id="rId2" tooltip="" action="ppaction://hlinksldjump"/>
              </a:rPr>
              <a:t>https://github.com/Sagnik010/IBMDataScience/blob/main/Data%20Collection%20with%20Web%20Scraping.ipynb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837956" y="56214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837956" y="18432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Bradley Hand ITC" panose="03070402050302030203" charset="0"/>
                <a:cs typeface="Bradley Hand ITC" panose="03070402050302030203" charset="0"/>
              </a:rPr>
              <a:t>Data Collection - Scraping</a:t>
            </a:r>
            <a:endParaRPr lang="en-US" dirty="0">
              <a:solidFill>
                <a:srgbClr val="0B49CB"/>
              </a:solidFill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5" name="object 6"/>
          <p:cNvGrpSpPr/>
          <p:nvPr/>
        </p:nvGrpSpPr>
        <p:grpSpPr>
          <a:xfrm>
            <a:off x="5111496" y="713231"/>
            <a:ext cx="2621280" cy="2318385"/>
            <a:chOff x="5111496" y="713231"/>
            <a:chExt cx="2621280" cy="2318385"/>
          </a:xfrm>
        </p:grpSpPr>
        <p:sp>
          <p:nvSpPr>
            <p:cNvPr id="7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2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13" name="object 12"/>
          <p:cNvSpPr txBox="1"/>
          <p:nvPr/>
        </p:nvSpPr>
        <p:spPr>
          <a:xfrm>
            <a:off x="5314569" y="1104137"/>
            <a:ext cx="2121535" cy="65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000" spc="-2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Request</a:t>
            </a:r>
            <a:r>
              <a:rPr sz="2000" spc="-114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Wikipedia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  <a:p>
            <a:pPr marL="13335" algn="ctr">
              <a:lnSpc>
                <a:spcPts val="2520"/>
              </a:lnSpc>
            </a:pPr>
            <a:r>
              <a:rPr sz="2000" spc="-2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html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14" name="object 13"/>
          <p:cNvGrpSpPr/>
          <p:nvPr/>
        </p:nvGrpSpPr>
        <p:grpSpPr>
          <a:xfrm>
            <a:off x="5111496" y="2589276"/>
            <a:ext cx="2580640" cy="2318385"/>
            <a:chOff x="5111496" y="2589276"/>
            <a:chExt cx="2580640" cy="2318385"/>
          </a:xfrm>
        </p:grpSpPr>
        <p:sp>
          <p:nvSpPr>
            <p:cNvPr id="15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6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8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19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20" name="object 19"/>
          <p:cNvSpPr txBox="1"/>
          <p:nvPr/>
        </p:nvSpPr>
        <p:spPr>
          <a:xfrm>
            <a:off x="5514594" y="2980689"/>
            <a:ext cx="1709420" cy="65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000" spc="-1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BeautifulSoup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  <a:p>
            <a:pPr marL="12700">
              <a:lnSpc>
                <a:spcPts val="2520"/>
              </a:lnSpc>
            </a:pPr>
            <a:r>
              <a:rPr sz="2000" spc="-2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html5lib</a:t>
            </a:r>
            <a:r>
              <a:rPr sz="2000" spc="-10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Parser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21" name="object 20"/>
          <p:cNvGrpSpPr/>
          <p:nvPr/>
        </p:nvGrpSpPr>
        <p:grpSpPr>
          <a:xfrm>
            <a:off x="5111496" y="4465320"/>
            <a:ext cx="3906520" cy="1580515"/>
            <a:chOff x="5111496" y="4465320"/>
            <a:chExt cx="3906520" cy="1580515"/>
          </a:xfrm>
        </p:grpSpPr>
        <p:sp>
          <p:nvSpPr>
            <p:cNvPr id="22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23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24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25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26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27" name="object 26"/>
          <p:cNvSpPr txBox="1"/>
          <p:nvPr/>
        </p:nvSpPr>
        <p:spPr>
          <a:xfrm>
            <a:off x="5470016" y="4854321"/>
            <a:ext cx="1802130" cy="6673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000" spc="-1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Find </a:t>
            </a:r>
            <a:r>
              <a:rPr sz="2000" spc="-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launch</a:t>
            </a:r>
            <a:r>
              <a:rPr sz="2000" spc="-14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info  </a:t>
            </a:r>
            <a:r>
              <a:rPr sz="2000" spc="-2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html</a:t>
            </a:r>
            <a:r>
              <a:rPr sz="2000" spc="-7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table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28" name="object 27"/>
          <p:cNvGrpSpPr/>
          <p:nvPr/>
        </p:nvGrpSpPr>
        <p:grpSpPr>
          <a:xfrm>
            <a:off x="8438388" y="2965704"/>
            <a:ext cx="2580640" cy="3080385"/>
            <a:chOff x="8438388" y="2965704"/>
            <a:chExt cx="2580640" cy="3080385"/>
          </a:xfrm>
        </p:grpSpPr>
        <p:sp>
          <p:nvSpPr>
            <p:cNvPr id="29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0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1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2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3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34" name="object 33"/>
          <p:cNvSpPr txBox="1"/>
          <p:nvPr/>
        </p:nvSpPr>
        <p:spPr>
          <a:xfrm>
            <a:off x="8727440" y="5007990"/>
            <a:ext cx="19437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4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Create</a:t>
            </a:r>
            <a:r>
              <a:rPr sz="2000" spc="-7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dictionary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35" name="object 34"/>
          <p:cNvGrpSpPr/>
          <p:nvPr/>
        </p:nvGrpSpPr>
        <p:grpSpPr>
          <a:xfrm>
            <a:off x="8438388" y="1089660"/>
            <a:ext cx="2580640" cy="3112135"/>
            <a:chOff x="8438388" y="1089660"/>
            <a:chExt cx="2580640" cy="3112135"/>
          </a:xfrm>
        </p:grpSpPr>
        <p:sp>
          <p:nvSpPr>
            <p:cNvPr id="36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7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8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39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40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41" name="object 40"/>
          <p:cNvSpPr txBox="1"/>
          <p:nvPr/>
        </p:nvSpPr>
        <p:spPr>
          <a:xfrm>
            <a:off x="8840216" y="2670810"/>
            <a:ext cx="1708150" cy="11709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p>
            <a:pPr marL="12700" marR="5080" algn="ctr">
              <a:lnSpc>
                <a:spcPct val="92000"/>
              </a:lnSpc>
              <a:spcBef>
                <a:spcPts val="315"/>
              </a:spcBef>
            </a:pPr>
            <a:r>
              <a:rPr sz="2000" spc="-4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Iterate</a:t>
            </a:r>
            <a:r>
              <a:rPr sz="2000" spc="-13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through  table </a:t>
            </a:r>
            <a:r>
              <a:rPr sz="2000" spc="-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cells </a:t>
            </a:r>
            <a:r>
              <a:rPr sz="2000" spc="-3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to  extract </a:t>
            </a:r>
            <a:r>
              <a:rPr sz="2000" spc="-3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data </a:t>
            </a:r>
            <a:r>
              <a:rPr sz="2000" spc="-3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to  </a:t>
            </a:r>
            <a:r>
              <a:rPr sz="2000" spc="-1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dictionary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</p:txBody>
      </p:sp>
      <p:grpSp>
        <p:nvGrpSpPr>
          <p:cNvPr id="42" name="object 41"/>
          <p:cNvGrpSpPr/>
          <p:nvPr/>
        </p:nvGrpSpPr>
        <p:grpSpPr>
          <a:xfrm>
            <a:off x="8438388" y="713231"/>
            <a:ext cx="2580640" cy="1580515"/>
            <a:chOff x="8438388" y="713231"/>
            <a:chExt cx="2580640" cy="1580515"/>
          </a:xfrm>
        </p:grpSpPr>
        <p:sp>
          <p:nvSpPr>
            <p:cNvPr id="43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44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  <p:sp>
          <p:nvSpPr>
            <p:cNvPr id="45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2000">
                <a:latin typeface="Bradley Hand ITC" panose="03070402050302030203" charset="0"/>
                <a:cs typeface="Bradley Hand ITC" panose="03070402050302030203" charset="0"/>
              </a:endParaRPr>
            </a:p>
          </p:txBody>
        </p:sp>
      </p:grpSp>
      <p:sp>
        <p:nvSpPr>
          <p:cNvPr id="46" name="object 45"/>
          <p:cNvSpPr txBox="1"/>
          <p:nvPr/>
        </p:nvSpPr>
        <p:spPr>
          <a:xfrm>
            <a:off x="8706104" y="1101090"/>
            <a:ext cx="1983105" cy="66548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p>
            <a:pPr marL="384175" marR="5080" indent="-372110">
              <a:lnSpc>
                <a:spcPts val="2420"/>
              </a:lnSpc>
              <a:spcBef>
                <a:spcPts val="360"/>
              </a:spcBef>
            </a:pPr>
            <a:r>
              <a:rPr sz="2000" spc="-2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Cast </a:t>
            </a:r>
            <a:r>
              <a:rPr sz="2000" spc="-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dictionary</a:t>
            </a:r>
            <a:r>
              <a:rPr sz="2000" spc="-135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to  </a:t>
            </a:r>
            <a:r>
              <a:rPr sz="2000" spc="-30" dirty="0">
                <a:solidFill>
                  <a:srgbClr val="FFFFFF"/>
                </a:solidFill>
                <a:latin typeface="Bradley Hand ITC" panose="03070402050302030203" charset="0"/>
                <a:cs typeface="Bradley Hand ITC" panose="03070402050302030203" charset="0"/>
              </a:rPr>
              <a:t>DataFrame</a:t>
            </a:r>
            <a:endParaRPr sz="2000">
              <a:latin typeface="Bradley Hand ITC" panose="03070402050302030203" charset="0"/>
              <a:cs typeface="Bradley Hand ITC" panose="03070402050302030203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E E C D 8 6 F 5 6 7 5 5 A 6 4 6 A C 8 A F C B C B D 9 6 7 F 2 1 "   m a : c o n t e n t T y p e V e r s i o n = " 1 2 "   m a : c o n t e n t T y p e D e s c r i p t i o n = " C r e a t e   a   n e w   d o c u m e n t . "   m a : c o n t e n t T y p e S c o p e = " "   m a : v e r s i o n I D = " 5 2 7 1 f 8 e 2 0 0 9 0 c 8 7 a f e d 7 7 2 9 a c 7 1 f 6 1 b 2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c f 1 2 c 1 3 3 e b 4 4 3 7 7 e b d 9 4 f d b 7 d b 4 7 5 7 b 0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1 5 5 b e 7 5 1 - a 2 7 4 - 4 2 e 8 - 9 3 f b - f 3 9 d 3 b 9 b c c c 8 "   x m l n s : n s 3 = " f 8 0 a 1 4 1 d - 9 2 c a - 4 d 3 d - 9 3 0 8 - f 7 e 7 b 1 d 4 4 c e 8 " >  
 < x s d : i m p o r t   n a m e s p a c e = " 1 5 5 b e 7 5 1 - a 2 7 4 - 4 2 e 8 - 9 3 f b - f 3 9 d 3 b 9 b c c c 8 " / >  
 < x s d : i m p o r t   n a m e s p a c e = " f 8 0 a 1 4 1 d - 9 2 c a - 4 d 3 d - 9 3 0 8 - f 7 e 7 b 1 d 4 4 c e 8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A u t o T a g s "   m i n O c c u r s = " 0 " / >  
 < x s d : e l e m e n t   r e f = " n s 2 : M e d i a S e r v i c e O C R "   m i n O c c u r s = " 0 " / >  
 < x s d : e l e m e n t   r e f = " n s 2 : M e d i a S e r v i c e D a t e T a k e n "   m i n O c c u r s = " 0 " / >  
 < x s d : e l e m e n t   r e f = " n s 2 : M e d i a S e r v i c e G e n e r a t i o n T i m e "   m i n O c c u r s = " 0 " / >  
 < x s d : e l e m e n t   r e f = " n s 2 : M e d i a S e r v i c e E v e n t H a s h C o d e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L o c a t i o n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1 5 5 b e 7 5 1 - a 2 7 4 - 4 2 e 8 - 9 3 f b - f 3 9 d 3 b 9 b c c c 8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0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1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2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4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5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6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L o c a t i o n "   m a : i n d e x = " 1 9 "   n i l l a b l e = " t r u e "   m a : d i s p l a y N a m e = "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f 8 0 a 1 4 1 d - 9 2 c a - 4 d 3 d - 9 3 0 8 - f 7 e 7 b 1 d 4 4 c e 8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7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8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/ > < / p : p r o p e r t i e s > 
</file>

<file path=customXml/itemProps1.xml><?xml version="1.0" encoding="utf-8"?>
<ds:datastoreItem xmlns:ds="http://schemas.openxmlformats.org/officeDocument/2006/customXml" ds:itemID="{7EFDA260-DDA0-422C-B7AE-778F653FBB36}">
  <ds:schemaRefs/>
</ds:datastoreItem>
</file>

<file path=customXml/itemProps2.xml><?xml version="1.0" encoding="utf-8"?>
<ds:datastoreItem xmlns:ds="http://schemas.openxmlformats.org/officeDocument/2006/customXml" ds:itemID="{FD840426-F08D-42AC-9846-A20E4AB85A26}">
  <ds:schemaRefs/>
</ds:datastoreItem>
</file>

<file path=customXml/itemProps3.xml><?xml version="1.0" encoding="utf-8"?>
<ds:datastoreItem xmlns:ds="http://schemas.openxmlformats.org/officeDocument/2006/customXml" ds:itemID="{54DA07C5-A406-4A0D-B3E6-3856C94AC7F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14153</Words>
  <Application>WPS Presentation</Application>
  <PresentationFormat>Widescreen</PresentationFormat>
  <Paragraphs>446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8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AMGDT</vt:lpstr>
      <vt:lpstr>SF Pro</vt:lpstr>
      <vt:lpstr>Arial</vt:lpstr>
      <vt:lpstr>IBM Plex Mono Text</vt:lpstr>
      <vt:lpstr>AcadEref</vt:lpstr>
      <vt:lpstr>Calibri</vt:lpstr>
      <vt:lpstr>Microsoft YaHei</vt:lpstr>
      <vt:lpstr>Arial Unicode MS</vt:lpstr>
      <vt:lpstr>Calibri Light</vt:lpstr>
      <vt:lpstr>Bradley Hand ITC</vt:lpstr>
      <vt:lpstr>Calibri</vt:lpstr>
      <vt:lpstr>Comic Sans MS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Filter data to only  include Falcon 9  launches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KIIT</cp:lastModifiedBy>
  <cp:revision>199</cp:revision>
  <dcterms:created xsi:type="dcterms:W3CDTF">2021-04-29T18:58:00Z</dcterms:created>
  <dcterms:modified xsi:type="dcterms:W3CDTF">2024-03-26T23:04:11Z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F8BAAAF9A2254B53BEF31FDAA736A4DA_13</vt:lpwstr>
  </property>
  <property fmtid="{D5CDD505-2E9C-101B-9397-08002B2CF9AE}" pid="4" name="KSOProductBuildVer">
    <vt:lpwstr>1033-12.2.0.13472</vt:lpwstr>
  </property>
</Properties>
</file>